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729256-263E-4BE0-A75F-586980B1590B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BC1843-251E-45FF-8E81-DA6F80F9B3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729256-263E-4BE0-A75F-586980B1590B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BC1843-251E-45FF-8E81-DA6F80F9B3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729256-263E-4BE0-A75F-586980B1590B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BC1843-251E-45FF-8E81-DA6F80F9B3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729256-263E-4BE0-A75F-586980B1590B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BC1843-251E-45FF-8E81-DA6F80F9B3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729256-263E-4BE0-A75F-586980B1590B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BC1843-251E-45FF-8E81-DA6F80F9B3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729256-263E-4BE0-A75F-586980B1590B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BC1843-251E-45FF-8E81-DA6F80F9B3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729256-263E-4BE0-A75F-586980B1590B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BC1843-251E-45FF-8E81-DA6F80F9B3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729256-263E-4BE0-A75F-586980B1590B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BC1843-251E-45FF-8E81-DA6F80F9B3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729256-263E-4BE0-A75F-586980B1590B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BC1843-251E-45FF-8E81-DA6F80F9B3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729256-263E-4BE0-A75F-586980B1590B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BC1843-251E-45FF-8E81-DA6F80F9B3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729256-263E-4BE0-A75F-586980B1590B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BC1843-251E-45FF-8E81-DA6F80F9B3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2729256-263E-4BE0-A75F-586980B1590B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0BC1843-251E-45FF-8E81-DA6F80F9B35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cERuMYbens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9632" y="1124744"/>
            <a:ext cx="6768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dirty="0" smtClean="0"/>
              <a:t>Szervetlen vegyületek </a:t>
            </a:r>
          </a:p>
          <a:p>
            <a:pPr algn="ctr"/>
            <a:r>
              <a:rPr lang="hu-HU" sz="3600" b="1" dirty="0" smtClean="0"/>
              <a:t>1. rész</a:t>
            </a:r>
            <a:endParaRPr lang="ru-RU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170126" y="2636912"/>
            <a:ext cx="51507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="1" u="sng" dirty="0" smtClean="0">
                <a:solidFill>
                  <a:schemeClr val="tx2">
                    <a:lumMod val="75000"/>
                  </a:schemeClr>
                </a:solidFill>
              </a:rPr>
              <a:t>Az oxidok tulajdonságai</a:t>
            </a:r>
            <a:endParaRPr lang="ru-RU" sz="2800" b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03648" y="5085184"/>
            <a:ext cx="6216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 smtClean="0"/>
              <a:t>Az aláhúzott szöveget és feladatokat irjuk a fűzetbe</a:t>
            </a:r>
            <a:endParaRPr lang="hu-HU" i="1" dirty="0"/>
          </a:p>
        </p:txBody>
      </p:sp>
      <p:sp>
        <p:nvSpPr>
          <p:cNvPr id="7" name="TextBox 6"/>
          <p:cNvSpPr txBox="1"/>
          <p:nvPr/>
        </p:nvSpPr>
        <p:spPr>
          <a:xfrm>
            <a:off x="971600" y="764704"/>
            <a:ext cx="1353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8.osztály</a:t>
            </a:r>
            <a:endParaRPr lang="ru-RU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764704"/>
            <a:ext cx="7685117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u="sng" dirty="0" smtClean="0">
                <a:solidFill>
                  <a:schemeClr val="tx2">
                    <a:lumMod val="75000"/>
                  </a:schemeClr>
                </a:solidFill>
              </a:rPr>
              <a:t>2.A savképző oxidok reakciója </a:t>
            </a:r>
            <a:r>
              <a:rPr lang="hu-HU" b="1" u="sng" dirty="0" smtClean="0">
                <a:solidFill>
                  <a:schemeClr val="tx2">
                    <a:lumMod val="75000"/>
                  </a:schemeClr>
                </a:solidFill>
              </a:rPr>
              <a:t>bázisokkal</a:t>
            </a:r>
            <a:endParaRPr lang="hu-HU" b="1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hu-HU" b="1" u="sng" dirty="0" smtClean="0">
                <a:solidFill>
                  <a:schemeClr val="tx2">
                    <a:lumMod val="75000"/>
                  </a:schemeClr>
                </a:solidFill>
              </a:rPr>
              <a:t> (144 o.)</a:t>
            </a:r>
          </a:p>
          <a:p>
            <a:pPr>
              <a:lnSpc>
                <a:spcPct val="150000"/>
              </a:lnSpc>
            </a:pPr>
            <a:r>
              <a:rPr lang="hu-HU" b="1" i="1" dirty="0" smtClean="0">
                <a:solidFill>
                  <a:schemeClr val="tx2">
                    <a:lumMod val="75000"/>
                  </a:schemeClr>
                </a:solidFill>
              </a:rPr>
              <a:t>Vázlat:</a:t>
            </a:r>
          </a:p>
          <a:p>
            <a:pPr>
              <a:lnSpc>
                <a:spcPct val="150000"/>
              </a:lnSpc>
            </a:pPr>
            <a:r>
              <a:rPr lang="hu-HU" b="1" u="sng" dirty="0" smtClean="0">
                <a:solidFill>
                  <a:srgbClr val="C00000"/>
                </a:solidFill>
              </a:rPr>
              <a:t>savképző oxid + </a:t>
            </a:r>
            <a:r>
              <a:rPr lang="hu-HU" b="1" u="sng" dirty="0" smtClean="0">
                <a:solidFill>
                  <a:srgbClr val="C00000"/>
                </a:solidFill>
              </a:rPr>
              <a:t>bázis  </a:t>
            </a:r>
            <a:r>
              <a:rPr lang="hu-HU" b="1" u="sng" dirty="0" smtClean="0">
                <a:solidFill>
                  <a:srgbClr val="C00000"/>
                </a:solidFill>
                <a:latin typeface="Calibri"/>
              </a:rPr>
              <a:t>→ </a:t>
            </a:r>
            <a:r>
              <a:rPr lang="hu-HU" b="1" u="sng" dirty="0" smtClean="0">
                <a:solidFill>
                  <a:srgbClr val="C00000"/>
                </a:solidFill>
              </a:rPr>
              <a:t>só + víz</a:t>
            </a:r>
          </a:p>
          <a:p>
            <a:pPr>
              <a:lnSpc>
                <a:spcPct val="150000"/>
              </a:lnSpc>
            </a:pPr>
            <a:r>
              <a:rPr lang="hu-HU" b="1" i="1" dirty="0" smtClean="0">
                <a:solidFill>
                  <a:schemeClr val="tx2">
                    <a:lumMod val="75000"/>
                  </a:schemeClr>
                </a:solidFill>
              </a:rPr>
              <a:t>Példák:</a:t>
            </a:r>
          </a:p>
          <a:p>
            <a:pPr>
              <a:lnSpc>
                <a:spcPct val="150000"/>
              </a:lnSpc>
            </a:pPr>
            <a:r>
              <a:rPr lang="hu-HU" b="1" u="sng" dirty="0" smtClean="0"/>
              <a:t>SO</a:t>
            </a:r>
            <a:r>
              <a:rPr lang="hu-HU" sz="1200" b="1" u="sng" dirty="0" smtClean="0"/>
              <a:t>3</a:t>
            </a:r>
            <a:r>
              <a:rPr lang="hu-HU" b="1" u="sng" dirty="0" smtClean="0"/>
              <a:t> </a:t>
            </a:r>
            <a:r>
              <a:rPr lang="hu-HU" b="1" u="sng" dirty="0" smtClean="0"/>
              <a:t>+2NaOH </a:t>
            </a:r>
            <a:r>
              <a:rPr lang="hu-HU" b="1" u="sng" dirty="0" smtClean="0">
                <a:latin typeface="Calibri"/>
              </a:rPr>
              <a:t>→ </a:t>
            </a:r>
            <a:r>
              <a:rPr lang="hu-HU" b="1" u="sng" dirty="0" smtClean="0"/>
              <a:t>Na</a:t>
            </a:r>
            <a:r>
              <a:rPr lang="hu-HU" sz="1400" b="1" u="sng" dirty="0" smtClean="0"/>
              <a:t>2</a:t>
            </a:r>
            <a:r>
              <a:rPr lang="hu-HU" b="1" u="sng" dirty="0" smtClean="0"/>
              <a:t>SO</a:t>
            </a:r>
            <a:r>
              <a:rPr lang="hu-HU" sz="1200" b="1" u="sng" dirty="0" smtClean="0"/>
              <a:t>4 </a:t>
            </a:r>
            <a:r>
              <a:rPr lang="hu-HU" b="1" u="sng" dirty="0" smtClean="0"/>
              <a:t>+</a:t>
            </a:r>
            <a:r>
              <a:rPr lang="hu-HU" b="1" u="sng" dirty="0" smtClean="0"/>
              <a:t>H2O</a:t>
            </a:r>
          </a:p>
          <a:p>
            <a:pPr>
              <a:lnSpc>
                <a:spcPct val="150000"/>
              </a:lnSpc>
            </a:pPr>
            <a:r>
              <a:rPr lang="hu-HU" b="1" u="sng" dirty="0" smtClean="0"/>
              <a:t>P</a:t>
            </a:r>
            <a:r>
              <a:rPr lang="hu-HU" sz="1200" b="1" u="sng" dirty="0" smtClean="0"/>
              <a:t>2</a:t>
            </a:r>
            <a:r>
              <a:rPr lang="hu-HU" b="1" u="sng" dirty="0" smtClean="0"/>
              <a:t>O</a:t>
            </a:r>
            <a:r>
              <a:rPr lang="hu-HU" sz="1200" b="1" u="sng" dirty="0" smtClean="0"/>
              <a:t>5</a:t>
            </a:r>
            <a:r>
              <a:rPr lang="hu-HU" b="1" u="sng" dirty="0" smtClean="0"/>
              <a:t>+ 3</a:t>
            </a:r>
            <a:r>
              <a:rPr lang="hu-HU" b="1" u="sng" dirty="0" smtClean="0"/>
              <a:t>KOH </a:t>
            </a:r>
            <a:r>
              <a:rPr lang="hu-HU" b="1" u="sng" dirty="0" smtClean="0">
                <a:latin typeface="Calibri"/>
              </a:rPr>
              <a:t>→ </a:t>
            </a:r>
            <a:r>
              <a:rPr lang="hu-HU" b="1" u="sng" dirty="0" smtClean="0">
                <a:latin typeface="+mj-lt"/>
              </a:rPr>
              <a:t>K</a:t>
            </a:r>
            <a:r>
              <a:rPr lang="hu-HU" sz="1400" b="1" u="sng" dirty="0" smtClean="0"/>
              <a:t>3</a:t>
            </a:r>
            <a:r>
              <a:rPr lang="hu-HU" b="1" u="sng" dirty="0" smtClean="0"/>
              <a:t>PO</a:t>
            </a:r>
            <a:r>
              <a:rPr lang="hu-HU" sz="1200" b="1" u="sng" dirty="0" smtClean="0"/>
              <a:t>4 </a:t>
            </a:r>
            <a:r>
              <a:rPr lang="hu-HU" b="1" u="sng" dirty="0" smtClean="0"/>
              <a:t>+ </a:t>
            </a:r>
            <a:r>
              <a:rPr lang="hu-HU" b="1" u="sng" dirty="0" smtClean="0"/>
              <a:t>H2O</a:t>
            </a:r>
          </a:p>
          <a:p>
            <a:pPr>
              <a:lnSpc>
                <a:spcPct val="150000"/>
              </a:lnSpc>
            </a:pPr>
            <a:r>
              <a:rPr lang="hu-HU" b="1" i="1" dirty="0" smtClean="0">
                <a:solidFill>
                  <a:schemeClr val="tx2">
                    <a:lumMod val="75000"/>
                  </a:schemeClr>
                </a:solidFill>
              </a:rPr>
              <a:t>Feladat: a vázlat alapján fejezd be a reakcióegyenleteket</a:t>
            </a:r>
            <a:r>
              <a:rPr lang="hu-HU" b="1" i="1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hu-HU" b="1" dirty="0" smtClean="0"/>
              <a:t>CO</a:t>
            </a:r>
            <a:r>
              <a:rPr lang="hu-HU" sz="1100" b="1" dirty="0" smtClean="0"/>
              <a:t>2</a:t>
            </a:r>
            <a:r>
              <a:rPr lang="hu-HU" b="1" dirty="0" smtClean="0"/>
              <a:t> +Ca(OH)</a:t>
            </a:r>
            <a:r>
              <a:rPr lang="hu-HU" sz="1200" b="1" dirty="0" smtClean="0"/>
              <a:t>2</a:t>
            </a:r>
            <a:r>
              <a:rPr lang="hu-HU" b="1" dirty="0" smtClean="0">
                <a:latin typeface="Calibri"/>
              </a:rPr>
              <a:t>→...</a:t>
            </a:r>
          </a:p>
          <a:p>
            <a:pPr>
              <a:lnSpc>
                <a:spcPct val="150000"/>
              </a:lnSpc>
            </a:pPr>
            <a:r>
              <a:rPr lang="hu-HU" b="1" dirty="0" smtClean="0">
                <a:latin typeface="+mj-lt"/>
              </a:rPr>
              <a:t>SO</a:t>
            </a:r>
            <a:r>
              <a:rPr lang="hu-HU" sz="1200" b="1" dirty="0" smtClean="0">
                <a:latin typeface="+mj-lt"/>
              </a:rPr>
              <a:t>2</a:t>
            </a:r>
            <a:r>
              <a:rPr lang="hu-HU" b="1" dirty="0" smtClean="0">
                <a:latin typeface="+mj-lt"/>
              </a:rPr>
              <a:t>+LiOH </a:t>
            </a:r>
            <a:r>
              <a:rPr lang="hu-HU" b="1" dirty="0" smtClean="0">
                <a:latin typeface="Calibri"/>
              </a:rPr>
              <a:t>→...</a:t>
            </a:r>
            <a:endParaRPr lang="hu-HU" b="1" dirty="0" smtClean="0">
              <a:latin typeface="+mj-lt"/>
            </a:endParaRPr>
          </a:p>
          <a:p>
            <a:pPr>
              <a:lnSpc>
                <a:spcPct val="150000"/>
              </a:lnSpc>
            </a:pPr>
            <a:endParaRPr lang="hu-HU" b="1" u="sng" dirty="0" smtClean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endParaRPr lang="hu-HU" i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5576" y="1052736"/>
            <a:ext cx="7752443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+Feladatok </a:t>
            </a:r>
          </a:p>
          <a:p>
            <a:r>
              <a:rPr lang="hu-HU" b="1" dirty="0" smtClean="0"/>
              <a:t>1.Párositsátok a reagáló anyagokat a reakciótermékekkel </a:t>
            </a:r>
          </a:p>
          <a:p>
            <a:r>
              <a:rPr lang="hu-HU" b="1" dirty="0" smtClean="0"/>
              <a:t>(kötelező mindenkinek):</a:t>
            </a:r>
          </a:p>
          <a:p>
            <a:r>
              <a:rPr lang="hu-HU" b="1" dirty="0" smtClean="0"/>
              <a:t>a)SO</a:t>
            </a:r>
            <a:r>
              <a:rPr lang="hu-HU" sz="1200" b="1" dirty="0" smtClean="0"/>
              <a:t>2</a:t>
            </a:r>
            <a:r>
              <a:rPr lang="hu-HU" b="1" dirty="0" smtClean="0"/>
              <a:t>+H</a:t>
            </a:r>
            <a:r>
              <a:rPr lang="hu-HU" sz="1200" b="1" dirty="0" smtClean="0"/>
              <a:t>2</a:t>
            </a:r>
            <a:r>
              <a:rPr lang="hu-HU" b="1" dirty="0" smtClean="0"/>
              <a:t>O </a:t>
            </a:r>
            <a:r>
              <a:rPr lang="hu-HU" b="1" dirty="0" smtClean="0">
                <a:latin typeface="Calibri"/>
              </a:rPr>
              <a:t>→                                 1.</a:t>
            </a:r>
            <a:r>
              <a:rPr lang="hu-HU" b="1" dirty="0" smtClean="0"/>
              <a:t> </a:t>
            </a:r>
            <a:r>
              <a:rPr lang="hu-HU" b="1" dirty="0" smtClean="0"/>
              <a:t>CaSO</a:t>
            </a:r>
            <a:r>
              <a:rPr lang="hu-HU" sz="1200" b="1" dirty="0" smtClean="0"/>
              <a:t>3</a:t>
            </a:r>
            <a:endParaRPr lang="hu-HU" b="1" dirty="0" smtClean="0">
              <a:latin typeface="+mj-lt"/>
            </a:endParaRPr>
          </a:p>
          <a:p>
            <a:r>
              <a:rPr lang="hu-HU" b="1" dirty="0" smtClean="0">
                <a:latin typeface="+mj-lt"/>
              </a:rPr>
              <a:t>b)SO</a:t>
            </a:r>
            <a:r>
              <a:rPr lang="hu-HU" sz="1200" b="1" dirty="0" smtClean="0">
                <a:latin typeface="+mj-lt"/>
              </a:rPr>
              <a:t>3</a:t>
            </a:r>
            <a:r>
              <a:rPr lang="hu-HU" b="1" dirty="0" smtClean="0">
                <a:latin typeface="+mj-lt"/>
              </a:rPr>
              <a:t>+</a:t>
            </a:r>
            <a:r>
              <a:rPr lang="hu-HU" b="1" dirty="0" smtClean="0"/>
              <a:t>H</a:t>
            </a:r>
            <a:r>
              <a:rPr lang="hu-HU" sz="1200" b="1" dirty="0" smtClean="0"/>
              <a:t>2</a:t>
            </a:r>
            <a:r>
              <a:rPr lang="hu-HU" b="1" dirty="0" smtClean="0"/>
              <a:t>O </a:t>
            </a:r>
            <a:r>
              <a:rPr lang="hu-HU" b="1" dirty="0" smtClean="0">
                <a:latin typeface="Calibri"/>
              </a:rPr>
              <a:t>→                                 2. </a:t>
            </a:r>
            <a:r>
              <a:rPr lang="hu-HU" b="1" dirty="0" smtClean="0"/>
              <a:t>CaSO</a:t>
            </a:r>
            <a:r>
              <a:rPr lang="hu-HU" sz="1200" b="1" dirty="0" smtClean="0"/>
              <a:t>4</a:t>
            </a:r>
            <a:endParaRPr lang="hu-HU" b="1" dirty="0" smtClean="0">
              <a:latin typeface="Calibri"/>
            </a:endParaRPr>
          </a:p>
          <a:p>
            <a:r>
              <a:rPr lang="hu-HU" b="1" dirty="0" smtClean="0">
                <a:latin typeface="+mj-lt"/>
              </a:rPr>
              <a:t>c)</a:t>
            </a:r>
            <a:r>
              <a:rPr lang="hu-HU" b="1" dirty="0" smtClean="0"/>
              <a:t>SO</a:t>
            </a:r>
            <a:r>
              <a:rPr lang="hu-HU" sz="1200" b="1" dirty="0" smtClean="0"/>
              <a:t>3</a:t>
            </a:r>
            <a:r>
              <a:rPr lang="hu-HU" b="1" dirty="0" smtClean="0"/>
              <a:t>+Ca(OH)</a:t>
            </a:r>
            <a:r>
              <a:rPr lang="hu-HU" sz="1200" b="1" dirty="0" smtClean="0"/>
              <a:t>2</a:t>
            </a:r>
            <a:r>
              <a:rPr lang="hu-HU" b="1" dirty="0" smtClean="0"/>
              <a:t> </a:t>
            </a:r>
            <a:r>
              <a:rPr lang="hu-HU" b="1" dirty="0" smtClean="0">
                <a:latin typeface="Calibri"/>
              </a:rPr>
              <a:t>→                      3. </a:t>
            </a:r>
            <a:r>
              <a:rPr lang="hu-HU" b="1" dirty="0" smtClean="0"/>
              <a:t>CaSO</a:t>
            </a:r>
            <a:r>
              <a:rPr lang="hu-HU" sz="1200" b="1" dirty="0" smtClean="0"/>
              <a:t>4</a:t>
            </a:r>
            <a:r>
              <a:rPr lang="hu-HU" sz="1200" b="1" dirty="0" smtClean="0"/>
              <a:t> +</a:t>
            </a:r>
            <a:r>
              <a:rPr lang="hu-HU" b="1" dirty="0" smtClean="0">
                <a:latin typeface="Calibri"/>
              </a:rPr>
              <a:t> </a:t>
            </a:r>
            <a:r>
              <a:rPr lang="hu-HU" b="1" dirty="0" smtClean="0"/>
              <a:t>H</a:t>
            </a:r>
            <a:r>
              <a:rPr lang="hu-HU" sz="1200" b="1" dirty="0" smtClean="0"/>
              <a:t>2</a:t>
            </a:r>
            <a:r>
              <a:rPr lang="hu-HU" b="1" dirty="0" smtClean="0"/>
              <a:t>O</a:t>
            </a:r>
            <a:endParaRPr lang="hu-HU" b="1" dirty="0" smtClean="0">
              <a:latin typeface="Calibri"/>
            </a:endParaRPr>
          </a:p>
          <a:p>
            <a:r>
              <a:rPr lang="hu-HU" b="1" dirty="0" smtClean="0">
                <a:latin typeface="+mj-lt"/>
              </a:rPr>
              <a:t>d)</a:t>
            </a:r>
            <a:r>
              <a:rPr lang="hu-HU" b="1" dirty="0" smtClean="0"/>
              <a:t>SO</a:t>
            </a:r>
            <a:r>
              <a:rPr lang="hu-HU" sz="1200" b="1" dirty="0" smtClean="0"/>
              <a:t>3</a:t>
            </a:r>
            <a:r>
              <a:rPr lang="hu-HU" b="1" dirty="0" smtClean="0"/>
              <a:t>+CaO </a:t>
            </a:r>
            <a:r>
              <a:rPr lang="hu-HU" b="1" dirty="0" smtClean="0">
                <a:latin typeface="Calibri"/>
              </a:rPr>
              <a:t>→                                4. </a:t>
            </a:r>
            <a:r>
              <a:rPr lang="hu-HU" b="1" dirty="0" smtClean="0">
                <a:latin typeface="+mj-lt"/>
              </a:rPr>
              <a:t>H</a:t>
            </a:r>
            <a:r>
              <a:rPr lang="hu-HU" sz="1200" b="1" dirty="0" smtClean="0">
                <a:latin typeface="+mj-lt"/>
              </a:rPr>
              <a:t>2</a:t>
            </a:r>
            <a:r>
              <a:rPr lang="hu-HU" b="1" dirty="0" smtClean="0">
                <a:latin typeface="+mj-lt"/>
              </a:rPr>
              <a:t>SO</a:t>
            </a:r>
            <a:r>
              <a:rPr lang="hu-HU" sz="1200" b="1" dirty="0" smtClean="0">
                <a:latin typeface="+mj-lt"/>
              </a:rPr>
              <a:t>4</a:t>
            </a:r>
          </a:p>
          <a:p>
            <a:r>
              <a:rPr lang="hu-HU" sz="1200" b="1" dirty="0" smtClean="0">
                <a:latin typeface="+mj-lt"/>
              </a:rPr>
              <a:t> </a:t>
            </a:r>
            <a:r>
              <a:rPr lang="hu-HU" sz="1200" b="1" dirty="0" smtClean="0">
                <a:latin typeface="+mj-lt"/>
              </a:rPr>
              <a:t>                                                                5</a:t>
            </a:r>
            <a:r>
              <a:rPr lang="hu-HU" b="1" dirty="0" smtClean="0">
                <a:latin typeface="+mj-lt"/>
              </a:rPr>
              <a:t>. </a:t>
            </a:r>
            <a:r>
              <a:rPr lang="hu-HU" b="1" dirty="0" smtClean="0"/>
              <a:t>H</a:t>
            </a:r>
            <a:r>
              <a:rPr lang="hu-HU" sz="1200" b="1" dirty="0" smtClean="0"/>
              <a:t>2</a:t>
            </a:r>
            <a:r>
              <a:rPr lang="hu-HU" b="1" dirty="0" smtClean="0"/>
              <a:t>SO</a:t>
            </a:r>
            <a:r>
              <a:rPr lang="hu-HU" sz="1200" b="1" dirty="0" smtClean="0"/>
              <a:t>3</a:t>
            </a:r>
          </a:p>
          <a:p>
            <a:r>
              <a:rPr lang="hu-HU" b="1" dirty="0" smtClean="0">
                <a:latin typeface="+mj-lt"/>
              </a:rPr>
              <a:t>2.Rövid beszámolót irni egy témára a felsoroltak közül</a:t>
            </a:r>
          </a:p>
          <a:p>
            <a:r>
              <a:rPr lang="hu-HU" b="1" smtClean="0">
                <a:latin typeface="+mj-lt"/>
              </a:rPr>
              <a:t>(nem kötelező):</a:t>
            </a:r>
            <a:endParaRPr lang="hu-HU" b="1" dirty="0" smtClean="0">
              <a:latin typeface="+mj-lt"/>
            </a:endParaRPr>
          </a:p>
          <a:p>
            <a:r>
              <a:rPr lang="hu-HU" b="1" dirty="0" smtClean="0">
                <a:latin typeface="+mj-lt"/>
              </a:rPr>
              <a:t>-A széndioxid felhasználása</a:t>
            </a:r>
          </a:p>
          <a:p>
            <a:r>
              <a:rPr lang="hu-HU" b="1" dirty="0" smtClean="0">
                <a:latin typeface="+mj-lt"/>
              </a:rPr>
              <a:t>-Az oxidok felhasználása az iparban</a:t>
            </a:r>
          </a:p>
          <a:p>
            <a:r>
              <a:rPr lang="hu-HU" b="1" dirty="0" smtClean="0">
                <a:latin typeface="+mj-lt"/>
              </a:rPr>
              <a:t>-A kálcium –oxid szerepe az épitőiparban</a:t>
            </a:r>
          </a:p>
          <a:p>
            <a:endParaRPr lang="hu-HU" b="1" dirty="0" smtClean="0">
              <a:latin typeface="+mj-lt"/>
            </a:endParaRPr>
          </a:p>
          <a:p>
            <a:endParaRPr lang="hu-HU" b="1" dirty="0" smtClean="0">
              <a:latin typeface="+mj-lt"/>
            </a:endParaRPr>
          </a:p>
          <a:p>
            <a:r>
              <a:rPr lang="hu-HU" b="1" dirty="0" smtClean="0"/>
              <a:t> 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544522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908721"/>
            <a:ext cx="6768752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b="1" u="sng" dirty="0" smtClean="0">
                <a:solidFill>
                  <a:schemeClr val="tx2">
                    <a:lumMod val="75000"/>
                  </a:schemeClr>
                </a:solidFill>
              </a:rPr>
              <a:t>1.Feladat. </a:t>
            </a:r>
            <a:r>
              <a:rPr lang="hu-HU" b="1" dirty="0" smtClean="0">
                <a:solidFill>
                  <a:schemeClr val="tx2">
                    <a:lumMod val="75000"/>
                  </a:schemeClr>
                </a:solidFill>
              </a:rPr>
              <a:t>Irjátok le az anyagok képleteit és húzzátok alá az oxidokat </a:t>
            </a:r>
          </a:p>
          <a:p>
            <a:pPr>
              <a:lnSpc>
                <a:spcPct val="150000"/>
              </a:lnSpc>
            </a:pPr>
            <a:r>
              <a:rPr lang="hu-HU" b="1" dirty="0" smtClean="0">
                <a:solidFill>
                  <a:schemeClr val="tx2">
                    <a:lumMod val="75000"/>
                  </a:schemeClr>
                </a:solidFill>
              </a:rPr>
              <a:t>a)magnézium-oxid            e)szén(II)-oxid</a:t>
            </a:r>
          </a:p>
          <a:p>
            <a:pPr>
              <a:lnSpc>
                <a:spcPct val="150000"/>
              </a:lnSpc>
            </a:pPr>
            <a:r>
              <a:rPr lang="hu-HU" b="1" dirty="0" smtClean="0">
                <a:solidFill>
                  <a:schemeClr val="tx2">
                    <a:lumMod val="75000"/>
                  </a:schemeClr>
                </a:solidFill>
              </a:rPr>
              <a:t>b)magnézium-hidroxid      f)aluminium-oxid</a:t>
            </a:r>
          </a:p>
          <a:p>
            <a:pPr>
              <a:lnSpc>
                <a:spcPct val="150000"/>
              </a:lnSpc>
            </a:pPr>
            <a:r>
              <a:rPr lang="hu-HU" b="1" dirty="0" smtClean="0">
                <a:solidFill>
                  <a:schemeClr val="tx2">
                    <a:lumMod val="75000"/>
                  </a:schemeClr>
                </a:solidFill>
              </a:rPr>
              <a:t>c)kén(VI)-oxid                   g)szénsav(karbonátsav)</a:t>
            </a:r>
          </a:p>
          <a:p>
            <a:pPr>
              <a:lnSpc>
                <a:spcPct val="150000"/>
              </a:lnSpc>
            </a:pPr>
            <a:r>
              <a:rPr lang="hu-HU" b="1" dirty="0" smtClean="0">
                <a:solidFill>
                  <a:schemeClr val="tx2">
                    <a:lumMod val="75000"/>
                  </a:schemeClr>
                </a:solidFill>
              </a:rPr>
              <a:t>d)kénsav(szulfátsav)         h)nátrium-hidroxid</a:t>
            </a:r>
          </a:p>
          <a:p>
            <a:pPr>
              <a:lnSpc>
                <a:spcPct val="150000"/>
              </a:lnSpc>
            </a:pP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3717032"/>
            <a:ext cx="741901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u="sng" dirty="0" smtClean="0">
                <a:solidFill>
                  <a:schemeClr val="tx2">
                    <a:lumMod val="75000"/>
                  </a:schemeClr>
                </a:solidFill>
              </a:rPr>
              <a:t>2.Feladat</a:t>
            </a:r>
            <a:r>
              <a:rPr lang="hu-HU" b="1" dirty="0" smtClean="0">
                <a:solidFill>
                  <a:schemeClr val="tx2">
                    <a:lumMod val="75000"/>
                  </a:schemeClr>
                </a:solidFill>
              </a:rPr>
              <a:t>. Irjátok be a táblázatba a következő </a:t>
            </a:r>
          </a:p>
          <a:p>
            <a:r>
              <a:rPr lang="hu-HU" b="1" dirty="0" smtClean="0">
                <a:solidFill>
                  <a:schemeClr val="tx2">
                    <a:lumMod val="75000"/>
                  </a:schemeClr>
                </a:solidFill>
              </a:rPr>
              <a:t>oxidok képleteit( használjátok a periódusos rendszert):</a:t>
            </a:r>
          </a:p>
          <a:p>
            <a:r>
              <a:rPr lang="hu-HU" b="1" dirty="0" smtClean="0">
                <a:solidFill>
                  <a:schemeClr val="tx2">
                    <a:lumMod val="75000"/>
                  </a:schemeClr>
                </a:solidFill>
              </a:rPr>
              <a:t> Na</a:t>
            </a:r>
            <a:r>
              <a:rPr lang="hu-HU" sz="1200" b="1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hu-HU" b="1" dirty="0" smtClean="0">
                <a:solidFill>
                  <a:schemeClr val="tx2">
                    <a:lumMod val="75000"/>
                  </a:schemeClr>
                </a:solidFill>
              </a:rPr>
              <a:t>O, CaO, SO</a:t>
            </a:r>
            <a:r>
              <a:rPr lang="hu-HU" sz="1200" b="1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hu-HU" b="1" dirty="0" smtClean="0">
                <a:solidFill>
                  <a:schemeClr val="tx2">
                    <a:lumMod val="75000"/>
                  </a:schemeClr>
                </a:solidFill>
              </a:rPr>
              <a:t>, ZnO, SíO</a:t>
            </a:r>
            <a:r>
              <a:rPr lang="hu-HU" sz="1400" b="1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hu-HU" b="1" dirty="0" smtClean="0">
                <a:solidFill>
                  <a:schemeClr val="tx2">
                    <a:lumMod val="75000"/>
                  </a:schemeClr>
                </a:solidFill>
              </a:rPr>
              <a:t>, Fe</a:t>
            </a:r>
            <a:r>
              <a:rPr lang="hu-HU" sz="1400" b="1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hu-HU" b="1" dirty="0" smtClean="0">
                <a:solidFill>
                  <a:schemeClr val="tx2">
                    <a:lumMod val="75000"/>
                  </a:schemeClr>
                </a:solidFill>
              </a:rPr>
              <a:t>O</a:t>
            </a:r>
            <a:r>
              <a:rPr lang="hu-HU" sz="1400" b="1" dirty="0" smtClean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hu-HU" b="1" dirty="0" smtClean="0">
                <a:solidFill>
                  <a:schemeClr val="tx2">
                    <a:lumMod val="75000"/>
                  </a:schemeClr>
                </a:solidFill>
              </a:rPr>
              <a:t>, Cr</a:t>
            </a:r>
            <a:r>
              <a:rPr lang="hu-HU" sz="1400" b="1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hu-HU" b="1" dirty="0" smtClean="0">
                <a:solidFill>
                  <a:schemeClr val="tx2">
                    <a:lumMod val="75000"/>
                  </a:schemeClr>
                </a:solidFill>
              </a:rPr>
              <a:t>O</a:t>
            </a:r>
            <a:r>
              <a:rPr lang="hu-HU" sz="1200" b="1" dirty="0" smtClean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hu-HU" b="1" dirty="0" smtClean="0">
                <a:solidFill>
                  <a:schemeClr val="tx2">
                    <a:lumMod val="75000"/>
                  </a:schemeClr>
                </a:solidFill>
              </a:rPr>
              <a:t>, CO</a:t>
            </a:r>
            <a:r>
              <a:rPr lang="hu-HU" sz="1400" b="1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hu-HU" b="1" dirty="0" smtClean="0">
                <a:solidFill>
                  <a:schemeClr val="tx2">
                    <a:lumMod val="75000"/>
                  </a:schemeClr>
                </a:solidFill>
              </a:rPr>
              <a:t>, SO</a:t>
            </a:r>
            <a:r>
              <a:rPr lang="hu-HU" sz="1400" b="1" dirty="0" smtClean="0">
                <a:solidFill>
                  <a:schemeClr val="tx2">
                    <a:lumMod val="75000"/>
                  </a:schemeClr>
                </a:solidFill>
              </a:rPr>
              <a:t>3.</a:t>
            </a:r>
          </a:p>
          <a:p>
            <a:endParaRPr lang="hu-HU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43608" y="4941168"/>
          <a:ext cx="6984776" cy="10829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92388"/>
                <a:gridCol w="3492388"/>
              </a:tblGrid>
              <a:tr h="442848">
                <a:tc>
                  <a:txBody>
                    <a:bodyPr/>
                    <a:lstStyle/>
                    <a:p>
                      <a:r>
                        <a:rPr lang="hu-HU" b="1" u="sng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Savképző oxid</a:t>
                      </a:r>
                    </a:p>
                    <a:p>
                      <a:r>
                        <a:rPr lang="hu-HU" b="1" u="sng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(nemfém-oxid)</a:t>
                      </a:r>
                      <a:endParaRPr lang="ru-RU" b="1" u="sng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u="sng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Bázisképzőn</a:t>
                      </a:r>
                      <a:r>
                        <a:rPr lang="hu-HU" b="1" u="sng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oxid (fém-oxid</a:t>
                      </a:r>
                      <a:r>
                        <a:rPr lang="hu-HU" baseline="0" dirty="0" smtClean="0"/>
                        <a:t>)</a:t>
                      </a:r>
                      <a:endParaRPr lang="ru-RU" dirty="0"/>
                    </a:p>
                  </a:txBody>
                  <a:tcPr/>
                </a:tc>
              </a:tr>
              <a:tr h="44284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21390" y="476672"/>
            <a:ext cx="4152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u-HU" b="1" dirty="0" smtClean="0">
                <a:solidFill>
                  <a:schemeClr val="tx2">
                    <a:lumMod val="75000"/>
                  </a:schemeClr>
                </a:solidFill>
              </a:rPr>
              <a:t>Az oxidok fizikai tulajdonságai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1412776"/>
            <a:ext cx="77636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u="sng" dirty="0" smtClean="0">
                <a:solidFill>
                  <a:schemeClr val="tx2">
                    <a:lumMod val="75000"/>
                  </a:schemeClr>
                </a:solidFill>
              </a:rPr>
              <a:t>1.A bázisképző oxidok fizikai tulajdonságai</a:t>
            </a:r>
          </a:p>
          <a:p>
            <a:r>
              <a:rPr lang="hu-HU" dirty="0" smtClean="0"/>
              <a:t>A képek és a tankönyv alapján válaszd ki a bázisképző oxidokra</a:t>
            </a:r>
          </a:p>
          <a:p>
            <a:r>
              <a:rPr lang="hu-HU" dirty="0" smtClean="0"/>
              <a:t> jellemző tulajdonságokat és ird be a fűzetbe (tankönyv 141 old.)</a:t>
            </a:r>
            <a:endParaRPr lang="ru-RU" dirty="0"/>
          </a:p>
        </p:txBody>
      </p:sp>
      <p:sp>
        <p:nvSpPr>
          <p:cNvPr id="1026" name="AutoShape 2" descr="Картинки по запросу réz(ii)-oxi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Картинки по запросу &quot;réz(ii)-oxid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0" name="Picture 6" descr="http://textarchive.ru/images/573/1144189/6d8cfd9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852936"/>
            <a:ext cx="2173331" cy="1440160"/>
          </a:xfrm>
          <a:prstGeom prst="rect">
            <a:avLst/>
          </a:prstGeom>
          <a:noFill/>
        </p:spPr>
      </p:pic>
      <p:sp>
        <p:nvSpPr>
          <p:cNvPr id="1032" name="AutoShape 8" descr="Картинки по запросу &quot;vas(Iii)-oxid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4" name="Picture 10" descr="Картинки по запросу &quot;vas(Iii)-oxid&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2780928"/>
            <a:ext cx="2015922" cy="151216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419872" y="4005064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smtClean="0"/>
              <a:t>vas(III)-oxid</a:t>
            </a:r>
            <a:endParaRPr lang="ru-RU" sz="1600" dirty="0"/>
          </a:p>
        </p:txBody>
      </p:sp>
      <p:pic>
        <p:nvPicPr>
          <p:cNvPr id="1038" name="Picture 14" descr="Картинки по запросу &quot;kálcium(Iii)-oxid&quot;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2492896"/>
            <a:ext cx="1872208" cy="1872208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5724128" y="4293096"/>
            <a:ext cx="15227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dirty="0" smtClean="0"/>
              <a:t>kálcium-oxid</a:t>
            </a:r>
            <a:endParaRPr lang="ru-RU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755576" y="4581128"/>
            <a:ext cx="7649466" cy="1754326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hu-HU" dirty="0" smtClean="0"/>
              <a:t>a)gáz halmazállapotu anyagok</a:t>
            </a:r>
          </a:p>
          <a:p>
            <a:r>
              <a:rPr lang="hu-HU" dirty="0" smtClean="0"/>
              <a:t>b)szilárd anyagok</a:t>
            </a:r>
          </a:p>
          <a:p>
            <a:r>
              <a:rPr lang="hu-HU" dirty="0" smtClean="0"/>
              <a:t>c)molekulaszerkezetű anyagok</a:t>
            </a:r>
          </a:p>
          <a:p>
            <a:r>
              <a:rPr lang="hu-HU" dirty="0" smtClean="0"/>
              <a:t>d)ionszerkezetű anyagok</a:t>
            </a:r>
          </a:p>
          <a:p>
            <a:r>
              <a:rPr lang="hu-HU" dirty="0" smtClean="0"/>
              <a:t>e)Többségük nem oldódik vízben, ha mégis akkor reagál a vízzel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21390" y="476672"/>
            <a:ext cx="4152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u-HU" b="1" dirty="0" smtClean="0">
                <a:solidFill>
                  <a:schemeClr val="tx2">
                    <a:lumMod val="75000"/>
                  </a:schemeClr>
                </a:solidFill>
              </a:rPr>
              <a:t>Az oxidok fizikai tulajdonságai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1412776"/>
            <a:ext cx="83676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u="sng" dirty="0" smtClean="0">
                <a:solidFill>
                  <a:schemeClr val="tx2">
                    <a:lumMod val="75000"/>
                  </a:schemeClr>
                </a:solidFill>
              </a:rPr>
              <a:t>2.A savképző oxidok fizikai tulajdonságai</a:t>
            </a:r>
          </a:p>
          <a:p>
            <a:r>
              <a:rPr lang="hu-HU" dirty="0" smtClean="0"/>
              <a:t>A képek és a tankönyv alapján válaszd ki a savképző oxidokra</a:t>
            </a:r>
          </a:p>
          <a:p>
            <a:r>
              <a:rPr lang="hu-HU" dirty="0" smtClean="0"/>
              <a:t> jellemző tulajdonságokat és ird be a fűzetbe (tankönyv 141-142 old.)</a:t>
            </a:r>
            <a:endParaRPr lang="ru-RU" dirty="0"/>
          </a:p>
        </p:txBody>
      </p:sp>
      <p:sp>
        <p:nvSpPr>
          <p:cNvPr id="1026" name="AutoShape 2" descr="Картинки по запросу réz(ii)-oxi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Картинки по запросу &quot;réz(ii)-oxid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Картинки по запросу &quot;vas(Iii)-oxid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755576" y="4581128"/>
            <a:ext cx="6275821" cy="1754326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hu-HU" dirty="0" smtClean="0"/>
              <a:t>a)gáz halmazállapotu anyagok</a:t>
            </a:r>
          </a:p>
          <a:p>
            <a:r>
              <a:rPr lang="hu-HU" dirty="0" smtClean="0"/>
              <a:t>b)szilárd anyagok</a:t>
            </a:r>
          </a:p>
          <a:p>
            <a:r>
              <a:rPr lang="hu-HU" dirty="0" smtClean="0"/>
              <a:t>c)molekulaszerkezetű vagy atomszerkezetű anyagok</a:t>
            </a:r>
          </a:p>
          <a:p>
            <a:r>
              <a:rPr lang="hu-HU" dirty="0" smtClean="0"/>
              <a:t>d)ionszerkezetű anyagok</a:t>
            </a:r>
          </a:p>
          <a:p>
            <a:r>
              <a:rPr lang="hu-HU" dirty="0" smtClean="0"/>
              <a:t>e)különböző halmazállapotu anyagok </a:t>
            </a:r>
          </a:p>
          <a:p>
            <a:endParaRPr lang="ru-RU" dirty="0"/>
          </a:p>
        </p:txBody>
      </p:sp>
      <p:pic>
        <p:nvPicPr>
          <p:cNvPr id="4" name="Picture 2" descr="Картинки по запросу &quot;széndioxid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492896"/>
            <a:ext cx="2520280" cy="1343821"/>
          </a:xfrm>
          <a:prstGeom prst="rect">
            <a:avLst/>
          </a:prstGeom>
          <a:noFill/>
        </p:spPr>
      </p:pic>
      <p:pic>
        <p:nvPicPr>
          <p:cNvPr id="5" name="Picture 4" descr="Картинки по запросу &quot;silicium dioxide&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2348880"/>
            <a:ext cx="2170212" cy="1679745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827584" y="4077072"/>
            <a:ext cx="4872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(Nevezd meg a képen látható oxidokat) </a:t>
            </a:r>
            <a:endParaRPr lang="ru-RU" dirty="0"/>
          </a:p>
        </p:txBody>
      </p:sp>
      <p:pic>
        <p:nvPicPr>
          <p:cNvPr id="6" name="Picture 6" descr="Картинки по запросу &quot;klór pentaoxid&quot;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2276872"/>
            <a:ext cx="1368152" cy="1667436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3923928" y="3429000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ClO</a:t>
            </a:r>
            <a:r>
              <a:rPr lang="hu-HU" sz="1400" b="1" dirty="0" smtClean="0"/>
              <a:t>2</a:t>
            </a:r>
            <a:endParaRPr lang="ru-RU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42090" y="548680"/>
            <a:ext cx="42354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u-HU" b="1" u="sng" dirty="0" smtClean="0">
                <a:solidFill>
                  <a:schemeClr val="tx2">
                    <a:lumMod val="75000"/>
                  </a:schemeClr>
                </a:solidFill>
              </a:rPr>
              <a:t>Az oxidok kémiai tulajdonságai</a:t>
            </a:r>
            <a:endParaRPr lang="ru-RU" b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124744"/>
            <a:ext cx="65527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u="sng" dirty="0" smtClean="0">
                <a:solidFill>
                  <a:schemeClr val="tx2">
                    <a:lumMod val="75000"/>
                  </a:schemeClr>
                </a:solidFill>
              </a:rPr>
              <a:t>I.A bázisképző oxidok kémiai tulajdonságai </a:t>
            </a:r>
            <a:r>
              <a:rPr lang="hu-HU" b="1" dirty="0" smtClean="0">
                <a:solidFill>
                  <a:schemeClr val="tx2">
                    <a:lumMod val="75000"/>
                  </a:schemeClr>
                </a:solidFill>
              </a:rPr>
              <a:t>(könyv 142-143 o.)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1560" y="1772816"/>
            <a:ext cx="7992894" cy="57246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b="1" u="sng" dirty="0" smtClean="0">
                <a:solidFill>
                  <a:schemeClr val="tx2">
                    <a:lumMod val="75000"/>
                  </a:schemeClr>
                </a:solidFill>
              </a:rPr>
              <a:t>1.Az alkálifémek és alkáliföldfémek oxidjai reakcióba lépnek vízzel</a:t>
            </a:r>
          </a:p>
          <a:p>
            <a:pPr>
              <a:lnSpc>
                <a:spcPct val="150000"/>
              </a:lnSpc>
            </a:pPr>
            <a:r>
              <a:rPr lang="hu-HU" b="1" i="1" dirty="0" smtClean="0">
                <a:solidFill>
                  <a:schemeClr val="tx2">
                    <a:lumMod val="75000"/>
                  </a:schemeClr>
                </a:solidFill>
              </a:rPr>
              <a:t>Vázlat:</a:t>
            </a:r>
          </a:p>
          <a:p>
            <a:pPr>
              <a:lnSpc>
                <a:spcPct val="150000"/>
              </a:lnSpc>
            </a:pPr>
            <a:r>
              <a:rPr lang="hu-HU" b="1" u="sng" dirty="0" smtClean="0">
                <a:solidFill>
                  <a:srgbClr val="C00000"/>
                </a:solidFill>
              </a:rPr>
              <a:t>bázisképző oxid +víz           bázis  </a:t>
            </a:r>
            <a:r>
              <a:rPr lang="hu-HU" dirty="0" smtClean="0">
                <a:solidFill>
                  <a:srgbClr val="C00000"/>
                </a:solidFill>
              </a:rPr>
              <a:t>(egyesülési reakció)</a:t>
            </a:r>
            <a:endParaRPr lang="hu-HU" u="sng" dirty="0" smtClean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r>
              <a:rPr lang="hu-HU" b="1" i="1" dirty="0" smtClean="0">
                <a:solidFill>
                  <a:schemeClr val="tx2">
                    <a:lumMod val="75000"/>
                  </a:schemeClr>
                </a:solidFill>
              </a:rPr>
              <a:t>Példák:</a:t>
            </a:r>
          </a:p>
          <a:p>
            <a:pPr>
              <a:lnSpc>
                <a:spcPct val="150000"/>
              </a:lnSpc>
            </a:pPr>
            <a:r>
              <a:rPr lang="hu-HU" b="1" u="sng" dirty="0" smtClean="0"/>
              <a:t>CaO + H</a:t>
            </a:r>
            <a:r>
              <a:rPr lang="hu-HU" sz="1400" b="1" u="sng" dirty="0" smtClean="0"/>
              <a:t>2</a:t>
            </a:r>
            <a:r>
              <a:rPr lang="hu-HU" b="1" u="sng" dirty="0" smtClean="0"/>
              <a:t>O </a:t>
            </a:r>
            <a:r>
              <a:rPr lang="hu-HU" b="1" u="sng" dirty="0" smtClean="0">
                <a:latin typeface="Calibri"/>
              </a:rPr>
              <a:t>→ </a:t>
            </a:r>
            <a:r>
              <a:rPr lang="hu-HU" b="1" u="sng" dirty="0" smtClean="0">
                <a:latin typeface="+mj-lt"/>
              </a:rPr>
              <a:t>Ca(OH)</a:t>
            </a:r>
            <a:r>
              <a:rPr lang="hu-HU" sz="1400" b="1" u="sng" dirty="0" smtClean="0">
                <a:latin typeface="+mj-lt"/>
              </a:rPr>
              <a:t>2</a:t>
            </a:r>
          </a:p>
          <a:p>
            <a:pPr>
              <a:lnSpc>
                <a:spcPct val="150000"/>
              </a:lnSpc>
            </a:pPr>
            <a:r>
              <a:rPr lang="hu-HU" sz="1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(Nézd meg a oltatlan mész(CaO) reakcióját vízzel  a hivatkozás segitségével)</a:t>
            </a:r>
            <a:endParaRPr lang="hu-HU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hu-HU" dirty="0" smtClean="0">
                <a:hlinkClick r:id="rId2"/>
              </a:rPr>
              <a:t>https://www.youtube.com/watch?v=wcERuMYbens</a:t>
            </a:r>
            <a:endParaRPr lang="hu-HU" dirty="0" smtClean="0"/>
          </a:p>
          <a:p>
            <a:pPr>
              <a:lnSpc>
                <a:spcPct val="150000"/>
              </a:lnSpc>
            </a:pPr>
            <a:r>
              <a:rPr lang="hu-HU" b="1" i="1" dirty="0" smtClean="0">
                <a:solidFill>
                  <a:schemeClr val="tx2">
                    <a:lumMod val="75000"/>
                  </a:schemeClr>
                </a:solidFill>
              </a:rPr>
              <a:t>Feladat: a vázlat alapján fejezd be a reakcióegyenleteket:</a:t>
            </a:r>
          </a:p>
          <a:p>
            <a:pPr>
              <a:lnSpc>
                <a:spcPct val="150000"/>
              </a:lnSpc>
            </a:pPr>
            <a:r>
              <a:rPr lang="hu-HU" b="1" u="sng" dirty="0" smtClean="0"/>
              <a:t>Na</a:t>
            </a:r>
            <a:r>
              <a:rPr lang="hu-HU" sz="1200" b="1" u="sng" dirty="0" smtClean="0"/>
              <a:t>2</a:t>
            </a:r>
            <a:r>
              <a:rPr lang="hu-HU" b="1" u="sng" dirty="0" smtClean="0"/>
              <a:t>O + H</a:t>
            </a:r>
            <a:r>
              <a:rPr lang="hu-HU" sz="1400" b="1" u="sng" dirty="0" smtClean="0"/>
              <a:t>2</a:t>
            </a:r>
            <a:r>
              <a:rPr lang="hu-HU" b="1" u="sng" dirty="0" smtClean="0"/>
              <a:t>O </a:t>
            </a:r>
            <a:r>
              <a:rPr lang="hu-HU" b="1" u="sng" dirty="0" smtClean="0">
                <a:latin typeface="Calibri"/>
              </a:rPr>
              <a:t>→ </a:t>
            </a:r>
            <a:r>
              <a:rPr lang="hu-HU" sz="2000" b="1" u="sng" dirty="0" smtClean="0">
                <a:latin typeface="Calibri"/>
              </a:rPr>
              <a:t>...</a:t>
            </a:r>
            <a:endParaRPr lang="hu-HU" b="1" u="sng" dirty="0" smtClean="0"/>
          </a:p>
          <a:p>
            <a:pPr>
              <a:lnSpc>
                <a:spcPct val="150000"/>
              </a:lnSpc>
            </a:pPr>
            <a:r>
              <a:rPr lang="hu-HU" b="1" u="sng" dirty="0" smtClean="0"/>
              <a:t>BaO </a:t>
            </a:r>
            <a:r>
              <a:rPr lang="hu-HU" b="1" u="sng" dirty="0" smtClean="0"/>
              <a:t>+H</a:t>
            </a:r>
            <a:r>
              <a:rPr lang="hu-HU" sz="1400" b="1" u="sng" dirty="0" smtClean="0"/>
              <a:t>2</a:t>
            </a:r>
            <a:r>
              <a:rPr lang="hu-HU" b="1" u="sng" dirty="0" smtClean="0"/>
              <a:t>O </a:t>
            </a:r>
            <a:r>
              <a:rPr lang="hu-HU" b="1" u="sng" dirty="0" smtClean="0">
                <a:latin typeface="Calibri"/>
              </a:rPr>
              <a:t>→ </a:t>
            </a:r>
            <a:r>
              <a:rPr lang="hu-HU" b="1" u="sng" dirty="0" smtClean="0"/>
              <a:t>...</a:t>
            </a:r>
            <a:endParaRPr lang="hu-HU" b="1" dirty="0" smtClean="0"/>
          </a:p>
          <a:p>
            <a:pPr>
              <a:lnSpc>
                <a:spcPct val="150000"/>
              </a:lnSpc>
            </a:pPr>
            <a:endParaRPr lang="hu-HU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hu-HU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3491880" y="3284984"/>
            <a:ext cx="576064" cy="0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764704"/>
            <a:ext cx="8109912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u="sng" dirty="0" smtClean="0">
                <a:solidFill>
                  <a:schemeClr val="tx2">
                    <a:lumMod val="75000"/>
                  </a:schemeClr>
                </a:solidFill>
              </a:rPr>
              <a:t>2.A bázisképző oxidok reakciója savképző oxidokkal (143 o.)</a:t>
            </a:r>
          </a:p>
          <a:p>
            <a:pPr>
              <a:lnSpc>
                <a:spcPct val="150000"/>
              </a:lnSpc>
            </a:pPr>
            <a:r>
              <a:rPr lang="hu-HU" b="1" i="1" dirty="0" smtClean="0">
                <a:solidFill>
                  <a:schemeClr val="tx2">
                    <a:lumMod val="75000"/>
                  </a:schemeClr>
                </a:solidFill>
              </a:rPr>
              <a:t>Vázlat:</a:t>
            </a:r>
          </a:p>
          <a:p>
            <a:pPr>
              <a:lnSpc>
                <a:spcPct val="150000"/>
              </a:lnSpc>
            </a:pPr>
            <a:r>
              <a:rPr lang="hu-HU" b="1" u="sng" dirty="0" smtClean="0">
                <a:solidFill>
                  <a:srgbClr val="C00000"/>
                </a:solidFill>
              </a:rPr>
              <a:t>bázisképző oxid +savképző oxid </a:t>
            </a:r>
            <a:r>
              <a:rPr lang="hu-HU" b="1" u="sng" dirty="0" smtClean="0">
                <a:solidFill>
                  <a:srgbClr val="C00000"/>
                </a:solidFill>
                <a:latin typeface="Calibri"/>
              </a:rPr>
              <a:t>→ </a:t>
            </a:r>
            <a:r>
              <a:rPr lang="hu-HU" b="1" u="sng" dirty="0" smtClean="0">
                <a:solidFill>
                  <a:srgbClr val="C00000"/>
                </a:solidFill>
              </a:rPr>
              <a:t>só</a:t>
            </a:r>
          </a:p>
          <a:p>
            <a:pPr>
              <a:lnSpc>
                <a:spcPct val="150000"/>
              </a:lnSpc>
            </a:pPr>
            <a:r>
              <a:rPr lang="hu-HU" b="1" i="1" dirty="0" smtClean="0">
                <a:solidFill>
                  <a:schemeClr val="tx2">
                    <a:lumMod val="75000"/>
                  </a:schemeClr>
                </a:solidFill>
              </a:rPr>
              <a:t>Példák:</a:t>
            </a:r>
            <a:endParaRPr lang="hu-HU" b="1" u="sng" dirty="0" smtClean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r>
              <a:rPr lang="hu-HU" b="1" u="sng" dirty="0" smtClean="0"/>
              <a:t>CaO +SO</a:t>
            </a:r>
            <a:r>
              <a:rPr lang="hu-HU" sz="1400" b="1" u="sng" dirty="0" smtClean="0"/>
              <a:t>3</a:t>
            </a:r>
            <a:r>
              <a:rPr lang="hu-HU" b="1" u="sng" dirty="0" smtClean="0"/>
              <a:t> </a:t>
            </a:r>
            <a:r>
              <a:rPr lang="hu-HU" b="1" u="sng" dirty="0" smtClean="0">
                <a:latin typeface="Calibri"/>
              </a:rPr>
              <a:t>→ </a:t>
            </a:r>
            <a:r>
              <a:rPr lang="hu-HU" b="1" u="sng" dirty="0" smtClean="0">
                <a:latin typeface="+mj-lt"/>
              </a:rPr>
              <a:t>CaSO</a:t>
            </a:r>
            <a:r>
              <a:rPr lang="hu-HU" sz="1400" b="1" u="sng" dirty="0" smtClean="0">
                <a:latin typeface="+mj-lt"/>
              </a:rPr>
              <a:t>4    </a:t>
            </a:r>
            <a:r>
              <a:rPr lang="hu-HU" sz="1400" b="1" dirty="0" smtClean="0">
                <a:latin typeface="+mj-lt"/>
              </a:rPr>
              <a:t>  </a:t>
            </a:r>
            <a:r>
              <a:rPr lang="hu-HU" sz="1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   </a:t>
            </a:r>
            <a:r>
              <a:rPr lang="hu-HU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(egyesülési reakció)</a:t>
            </a:r>
          </a:p>
          <a:p>
            <a:pPr>
              <a:lnSpc>
                <a:spcPct val="150000"/>
              </a:lnSpc>
            </a:pPr>
            <a:r>
              <a:rPr lang="hu-HU" b="1" i="1" dirty="0" smtClean="0">
                <a:solidFill>
                  <a:schemeClr val="tx2">
                    <a:lumMod val="75000"/>
                  </a:schemeClr>
                </a:solidFill>
              </a:rPr>
              <a:t>Feladat: a vázlat alapján fejezzétek  be a reakcióegyenleteket:</a:t>
            </a:r>
          </a:p>
          <a:p>
            <a:pPr>
              <a:lnSpc>
                <a:spcPct val="150000"/>
              </a:lnSpc>
            </a:pPr>
            <a:r>
              <a:rPr lang="hu-HU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 </a:t>
            </a:r>
            <a:r>
              <a:rPr lang="hu-HU" b="1" u="sng" dirty="0" smtClean="0">
                <a:latin typeface="+mj-lt"/>
              </a:rPr>
              <a:t>MgO + CO</a:t>
            </a:r>
            <a:r>
              <a:rPr lang="hu-HU" sz="1400" b="1" u="sng" dirty="0" smtClean="0">
                <a:latin typeface="+mj-lt"/>
              </a:rPr>
              <a:t>2</a:t>
            </a:r>
            <a:r>
              <a:rPr lang="hu-HU" b="1" u="sng" dirty="0" smtClean="0">
                <a:latin typeface="+mj-lt"/>
              </a:rPr>
              <a:t> </a:t>
            </a:r>
            <a:r>
              <a:rPr lang="hu-HU" b="1" u="sng" dirty="0" smtClean="0">
                <a:latin typeface="Calibri"/>
              </a:rPr>
              <a:t>→ ...</a:t>
            </a:r>
          </a:p>
          <a:p>
            <a:pPr>
              <a:lnSpc>
                <a:spcPct val="150000"/>
              </a:lnSpc>
            </a:pPr>
            <a:r>
              <a:rPr lang="hu-HU" b="1" u="sng" dirty="0" smtClean="0">
                <a:latin typeface="+mj-lt"/>
                <a:ea typeface="Verdana"/>
                <a:cs typeface="Verdana"/>
              </a:rPr>
              <a:t> Na</a:t>
            </a:r>
            <a:r>
              <a:rPr lang="hu-HU" sz="1200" b="1" u="sng" dirty="0" smtClean="0">
                <a:latin typeface="+mj-lt"/>
                <a:ea typeface="Verdana"/>
                <a:cs typeface="Verdana"/>
              </a:rPr>
              <a:t>2</a:t>
            </a:r>
            <a:r>
              <a:rPr lang="hu-HU" b="1" u="sng" dirty="0" smtClean="0">
                <a:latin typeface="+mj-lt"/>
                <a:ea typeface="Verdana"/>
                <a:cs typeface="Verdana"/>
              </a:rPr>
              <a:t>O + SO</a:t>
            </a:r>
            <a:r>
              <a:rPr lang="hu-HU" sz="1200" b="1" u="sng" dirty="0" smtClean="0">
                <a:latin typeface="+mj-lt"/>
                <a:ea typeface="Verdana"/>
                <a:cs typeface="Verdana"/>
              </a:rPr>
              <a:t>3</a:t>
            </a:r>
            <a:r>
              <a:rPr lang="hu-HU" b="1" u="sng" dirty="0" smtClean="0">
                <a:latin typeface="Calibri"/>
                <a:ea typeface="Verdana"/>
                <a:cs typeface="Verdana"/>
              </a:rPr>
              <a:t>→...</a:t>
            </a:r>
          </a:p>
          <a:p>
            <a:pPr>
              <a:lnSpc>
                <a:spcPct val="150000"/>
              </a:lnSpc>
            </a:pPr>
            <a:r>
              <a:rPr lang="hu-HU" b="1" u="sng" dirty="0" smtClean="0">
                <a:latin typeface="Calibri"/>
                <a:ea typeface="Verdana"/>
                <a:cs typeface="Verdana"/>
              </a:rPr>
              <a:t> </a:t>
            </a:r>
            <a:r>
              <a:rPr lang="hu-HU" b="1" u="sng" dirty="0" smtClean="0">
                <a:latin typeface="+mj-lt"/>
                <a:ea typeface="Verdana"/>
                <a:cs typeface="Verdana"/>
              </a:rPr>
              <a:t>kálcium-oxid + szén(IV)-oxid </a:t>
            </a:r>
            <a:r>
              <a:rPr lang="hu-HU" b="1" u="sng" dirty="0" smtClean="0">
                <a:latin typeface="Calibri"/>
                <a:ea typeface="Verdana"/>
                <a:cs typeface="Verdana"/>
              </a:rPr>
              <a:t>→...</a:t>
            </a:r>
          </a:p>
          <a:p>
            <a:pPr>
              <a:lnSpc>
                <a:spcPct val="150000"/>
              </a:lnSpc>
            </a:pPr>
            <a:endParaRPr lang="hu-HU" b="1" u="sng" dirty="0" smtClean="0">
              <a:latin typeface="Calibri"/>
              <a:ea typeface="Verdana"/>
              <a:cs typeface="Verdana"/>
            </a:endParaRPr>
          </a:p>
          <a:p>
            <a:pPr>
              <a:lnSpc>
                <a:spcPct val="150000"/>
              </a:lnSpc>
            </a:pPr>
            <a:endParaRPr lang="hu-HU" b="1" u="sng" dirty="0" smtClean="0">
              <a:latin typeface="Calibri"/>
              <a:ea typeface="Verdana"/>
              <a:cs typeface="Verdana"/>
            </a:endParaRPr>
          </a:p>
          <a:p>
            <a:pPr>
              <a:lnSpc>
                <a:spcPct val="150000"/>
              </a:lnSpc>
            </a:pPr>
            <a:endParaRPr lang="hu-HU" b="1" u="sng" dirty="0" smtClean="0">
              <a:latin typeface="Calibri"/>
              <a:ea typeface="Verdana"/>
              <a:cs typeface="Verdana"/>
            </a:endParaRPr>
          </a:p>
          <a:p>
            <a:pPr>
              <a:lnSpc>
                <a:spcPct val="150000"/>
              </a:lnSpc>
            </a:pPr>
            <a:endParaRPr lang="hu-HU" b="1" dirty="0" smtClean="0">
              <a:solidFill>
                <a:schemeClr val="tx2">
                  <a:lumMod val="75000"/>
                </a:schemeClr>
              </a:solidFill>
              <a:latin typeface="Calibri"/>
              <a:ea typeface="Verdana"/>
              <a:cs typeface="Verdana"/>
            </a:endParaRPr>
          </a:p>
          <a:p>
            <a:pPr>
              <a:lnSpc>
                <a:spcPct val="150000"/>
              </a:lnSpc>
            </a:pPr>
            <a:r>
              <a:rPr lang="hu-HU" b="1" dirty="0" smtClean="0">
                <a:solidFill>
                  <a:schemeClr val="tx2">
                    <a:lumMod val="75000"/>
                  </a:schemeClr>
                </a:solidFill>
                <a:latin typeface="Calibri"/>
                <a:ea typeface="Verdana"/>
                <a:cs typeface="Verdana"/>
              </a:rPr>
              <a:t> </a:t>
            </a:r>
            <a:endParaRPr lang="hu-HU" b="1" dirty="0" smtClean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endParaRPr lang="hu-HU" b="1" dirty="0" smtClean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endParaRPr lang="hu-HU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hu-HU" b="1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hu-HU" b="1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19458" name="Picture 2" descr="https://41199437-a-62cb3a1a-s-sites.googlegroups.com/site/naukainterest/cikavi-doslidi-z-himiie/353_large.jpg?attachauth=ANoY7cpzJadquMoyi2JaD7EDxuWWAjge8TugEzJKUAWe8tlIUEzb-0mfS2LIS-ElR7tEbsmUa2AC_LXkMXszbS2lGQSTRsU3t1hkEIGYbrkctUAaUglju-8ie80h8WtOjW0HbMQy-ZZWWiu7Ai-hWLjTxYFgt4ibD4PRQHD_0HmIiTHT_gE9vU13fDDz2j5zEgBUe6lG7TesGnkBLtQO8TwZeXltuGk7mR-J56QGhBPFq1u_jIVf1DguDiolWY8z4xde5C4i25Ag&amp;attredirects=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3284984"/>
            <a:ext cx="2206558" cy="24547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548680"/>
            <a:ext cx="8136904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u="sng" dirty="0" smtClean="0">
                <a:solidFill>
                  <a:schemeClr val="tx2">
                    <a:lumMod val="75000"/>
                  </a:schemeClr>
                </a:solidFill>
              </a:rPr>
              <a:t>2.A bázisképző oxidok reakciója savakkal (143 o.)</a:t>
            </a:r>
          </a:p>
          <a:p>
            <a:pPr>
              <a:lnSpc>
                <a:spcPct val="150000"/>
              </a:lnSpc>
            </a:pPr>
            <a:r>
              <a:rPr lang="hu-HU" b="1" i="1" dirty="0" smtClean="0">
                <a:solidFill>
                  <a:schemeClr val="tx2">
                    <a:lumMod val="75000"/>
                  </a:schemeClr>
                </a:solidFill>
              </a:rPr>
              <a:t>Vázlat:</a:t>
            </a:r>
          </a:p>
          <a:p>
            <a:pPr>
              <a:lnSpc>
                <a:spcPct val="150000"/>
              </a:lnSpc>
            </a:pPr>
            <a:r>
              <a:rPr lang="hu-HU" b="1" u="sng" dirty="0" smtClean="0">
                <a:solidFill>
                  <a:srgbClr val="C00000"/>
                </a:solidFill>
              </a:rPr>
              <a:t>bázisképző oxid +sav </a:t>
            </a:r>
            <a:r>
              <a:rPr lang="hu-HU" b="1" u="sng" dirty="0" smtClean="0">
                <a:solidFill>
                  <a:srgbClr val="C00000"/>
                </a:solidFill>
                <a:latin typeface="Calibri"/>
              </a:rPr>
              <a:t>→ </a:t>
            </a:r>
            <a:r>
              <a:rPr lang="hu-HU" b="1" u="sng" dirty="0" smtClean="0">
                <a:solidFill>
                  <a:srgbClr val="C00000"/>
                </a:solidFill>
              </a:rPr>
              <a:t>só + víz </a:t>
            </a:r>
          </a:p>
          <a:p>
            <a:pPr>
              <a:lnSpc>
                <a:spcPct val="150000"/>
              </a:lnSpc>
            </a:pPr>
            <a:r>
              <a:rPr lang="hu-HU" b="1" i="1" dirty="0" smtClean="0">
                <a:solidFill>
                  <a:schemeClr val="tx2">
                    <a:lumMod val="75000"/>
                  </a:schemeClr>
                </a:solidFill>
              </a:rPr>
              <a:t>Példák:</a:t>
            </a:r>
          </a:p>
          <a:p>
            <a:pPr>
              <a:lnSpc>
                <a:spcPct val="150000"/>
              </a:lnSpc>
            </a:pPr>
            <a:r>
              <a:rPr lang="hu-HU" b="1" u="sng" dirty="0" smtClean="0"/>
              <a:t>CaO + H</a:t>
            </a:r>
            <a:r>
              <a:rPr lang="hu-HU" sz="1200" b="1" u="sng" dirty="0" smtClean="0"/>
              <a:t>2</a:t>
            </a:r>
            <a:r>
              <a:rPr lang="hu-HU" b="1" u="sng" dirty="0" smtClean="0"/>
              <a:t>SO</a:t>
            </a:r>
            <a:r>
              <a:rPr lang="hu-HU" sz="1200" b="1" u="sng" dirty="0" smtClean="0"/>
              <a:t>4</a:t>
            </a:r>
            <a:r>
              <a:rPr lang="hu-HU" b="1" u="sng" dirty="0" smtClean="0"/>
              <a:t> </a:t>
            </a:r>
            <a:r>
              <a:rPr lang="hu-HU" b="1" u="sng" dirty="0" smtClean="0">
                <a:latin typeface="Calibri"/>
              </a:rPr>
              <a:t>→ </a:t>
            </a:r>
            <a:r>
              <a:rPr lang="hu-HU" b="1" u="sng" dirty="0" smtClean="0">
                <a:latin typeface="+mj-lt"/>
              </a:rPr>
              <a:t>CaSO</a:t>
            </a:r>
            <a:r>
              <a:rPr lang="hu-HU" sz="1200" b="1" u="sng" dirty="0" smtClean="0">
                <a:latin typeface="+mj-lt"/>
              </a:rPr>
              <a:t>4</a:t>
            </a:r>
            <a:r>
              <a:rPr lang="hu-HU" b="1" u="sng" dirty="0" smtClean="0">
                <a:latin typeface="+mj-lt"/>
              </a:rPr>
              <a:t> +</a:t>
            </a:r>
            <a:r>
              <a:rPr lang="hu-HU" b="1" u="sng" dirty="0" smtClean="0"/>
              <a:t> H</a:t>
            </a:r>
            <a:r>
              <a:rPr lang="hu-HU" sz="1400" b="1" u="sng" dirty="0" smtClean="0"/>
              <a:t>2</a:t>
            </a:r>
            <a:r>
              <a:rPr lang="hu-HU" b="1" u="sng" dirty="0" smtClean="0"/>
              <a:t>O</a:t>
            </a:r>
          </a:p>
          <a:p>
            <a:r>
              <a:rPr lang="hu-HU" b="1" u="sng" dirty="0" smtClean="0">
                <a:latin typeface="+mj-lt"/>
              </a:rPr>
              <a:t>MgO + 2HCl </a:t>
            </a:r>
            <a:r>
              <a:rPr lang="hu-HU" b="1" u="sng" dirty="0" smtClean="0">
                <a:latin typeface="Calibri"/>
              </a:rPr>
              <a:t>→</a:t>
            </a:r>
            <a:r>
              <a:rPr lang="hu-HU" b="1" u="sng" dirty="0" smtClean="0">
                <a:latin typeface="+mj-lt"/>
              </a:rPr>
              <a:t> MgCl</a:t>
            </a:r>
            <a:r>
              <a:rPr lang="hu-HU" sz="1200" b="1" u="sng" dirty="0" smtClean="0">
                <a:latin typeface="+mj-lt"/>
              </a:rPr>
              <a:t>2</a:t>
            </a:r>
            <a:r>
              <a:rPr lang="hu-HU" b="1" u="sng" dirty="0" smtClean="0">
                <a:latin typeface="+mj-lt"/>
              </a:rPr>
              <a:t> + </a:t>
            </a:r>
            <a:r>
              <a:rPr lang="hu-HU" b="1" u="sng" dirty="0" smtClean="0"/>
              <a:t>H</a:t>
            </a:r>
            <a:r>
              <a:rPr lang="hu-HU" sz="1400" b="1" u="sng" dirty="0" smtClean="0"/>
              <a:t>2</a:t>
            </a:r>
            <a:r>
              <a:rPr lang="hu-HU" b="1" u="sng" dirty="0" smtClean="0"/>
              <a:t>O</a:t>
            </a:r>
            <a:r>
              <a:rPr lang="hu-HU" b="1" u="sng" dirty="0" smtClean="0">
                <a:latin typeface="+mj-lt"/>
              </a:rPr>
              <a:t> </a:t>
            </a:r>
          </a:p>
          <a:p>
            <a:r>
              <a:rPr lang="hu-HU" sz="4400" b="1" dirty="0" smtClean="0">
                <a:solidFill>
                  <a:srgbClr val="C00000"/>
                </a:solidFill>
                <a:latin typeface="+mj-lt"/>
              </a:rPr>
              <a:t>!</a:t>
            </a:r>
            <a:r>
              <a:rPr lang="hu-HU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Figyeljétek meg , a reakciók során az anyagok kicserélik az alkotóelemeiket: a fém kapcsolódik a savmaradékhoz ,a hidrogén az oxigénhez.</a:t>
            </a:r>
          </a:p>
          <a:p>
            <a:pPr>
              <a:lnSpc>
                <a:spcPct val="150000"/>
              </a:lnSpc>
            </a:pPr>
            <a:r>
              <a:rPr lang="hu-HU" b="1" i="1" dirty="0" smtClean="0">
                <a:solidFill>
                  <a:schemeClr val="tx2">
                    <a:lumMod val="75000"/>
                  </a:schemeClr>
                </a:solidFill>
              </a:rPr>
              <a:t>Feladat: a vázlat alapján fejezzétek  be a reakcióegyenleteket(ne feledkezz meg az együtthatókról!):</a:t>
            </a:r>
          </a:p>
          <a:p>
            <a:pPr>
              <a:lnSpc>
                <a:spcPct val="150000"/>
              </a:lnSpc>
            </a:pPr>
            <a:r>
              <a:rPr lang="hu-HU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hu-HU" b="1" u="sng" dirty="0" smtClean="0"/>
              <a:t>MgO + H</a:t>
            </a:r>
            <a:r>
              <a:rPr lang="hu-HU" sz="1200" b="1" u="sng" dirty="0" smtClean="0"/>
              <a:t>2</a:t>
            </a:r>
            <a:r>
              <a:rPr lang="hu-HU" b="1" u="sng" dirty="0" smtClean="0"/>
              <a:t>SO</a:t>
            </a:r>
            <a:r>
              <a:rPr lang="hu-HU" sz="1200" b="1" u="sng" dirty="0" smtClean="0"/>
              <a:t>4</a:t>
            </a:r>
            <a:r>
              <a:rPr lang="hu-HU" b="1" u="sng" dirty="0" smtClean="0"/>
              <a:t>  </a:t>
            </a:r>
            <a:r>
              <a:rPr lang="hu-HU" b="1" u="sng" dirty="0" smtClean="0">
                <a:latin typeface="Calibri"/>
              </a:rPr>
              <a:t>→ ...</a:t>
            </a:r>
          </a:p>
          <a:p>
            <a:pPr>
              <a:lnSpc>
                <a:spcPct val="150000"/>
              </a:lnSpc>
            </a:pPr>
            <a:r>
              <a:rPr lang="hu-HU" b="1" u="sng" dirty="0" smtClean="0">
                <a:ea typeface="Verdana"/>
                <a:cs typeface="Verdana"/>
              </a:rPr>
              <a:t> Na</a:t>
            </a:r>
            <a:r>
              <a:rPr lang="hu-HU" sz="1200" b="1" u="sng" dirty="0" smtClean="0">
                <a:ea typeface="Verdana"/>
                <a:cs typeface="Verdana"/>
              </a:rPr>
              <a:t>2</a:t>
            </a:r>
            <a:r>
              <a:rPr lang="hu-HU" b="1" u="sng" dirty="0" smtClean="0">
                <a:ea typeface="Verdana"/>
                <a:cs typeface="Verdana"/>
              </a:rPr>
              <a:t>O + HNO</a:t>
            </a:r>
            <a:r>
              <a:rPr lang="hu-HU" sz="1200" b="1" u="sng" dirty="0" smtClean="0">
                <a:ea typeface="Verdana"/>
                <a:cs typeface="Verdana"/>
              </a:rPr>
              <a:t>3</a:t>
            </a:r>
            <a:r>
              <a:rPr lang="hu-HU" b="1" u="sng" dirty="0" smtClean="0">
                <a:latin typeface="Calibri"/>
                <a:ea typeface="Verdana"/>
                <a:cs typeface="Verdana"/>
              </a:rPr>
              <a:t>→...</a:t>
            </a:r>
          </a:p>
          <a:p>
            <a:pPr>
              <a:lnSpc>
                <a:spcPct val="150000"/>
              </a:lnSpc>
            </a:pPr>
            <a:r>
              <a:rPr lang="hu-HU" b="1" u="sng" dirty="0" smtClean="0">
                <a:latin typeface="Calibri"/>
                <a:ea typeface="Verdana"/>
                <a:cs typeface="Verdana"/>
              </a:rPr>
              <a:t> </a:t>
            </a:r>
            <a:r>
              <a:rPr lang="hu-HU" b="1" u="sng" dirty="0" smtClean="0">
                <a:ea typeface="Verdana"/>
                <a:cs typeface="Verdana"/>
              </a:rPr>
              <a:t>kálcium-oxid + kloridsav </a:t>
            </a:r>
            <a:r>
              <a:rPr lang="hu-HU" b="1" u="sng" dirty="0" smtClean="0">
                <a:latin typeface="Calibri"/>
                <a:ea typeface="Verdana"/>
                <a:cs typeface="Verdana"/>
              </a:rPr>
              <a:t>→...</a:t>
            </a:r>
          </a:p>
          <a:p>
            <a:pPr>
              <a:lnSpc>
                <a:spcPct val="150000"/>
              </a:lnSpc>
            </a:pPr>
            <a:endParaRPr lang="hu-HU" b="1" dirty="0" smtClean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endParaRPr lang="hu-HU" b="1" u="sng" dirty="0" smtClean="0"/>
          </a:p>
          <a:p>
            <a:pPr>
              <a:lnSpc>
                <a:spcPct val="150000"/>
              </a:lnSpc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1124744"/>
            <a:ext cx="65527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u="sng" dirty="0" smtClean="0">
                <a:solidFill>
                  <a:schemeClr val="tx2">
                    <a:lumMod val="75000"/>
                  </a:schemeClr>
                </a:solidFill>
              </a:rPr>
              <a:t>II.A </a:t>
            </a:r>
            <a:r>
              <a:rPr lang="hu-HU" b="1" u="sng" dirty="0" smtClean="0">
                <a:solidFill>
                  <a:schemeClr val="tx2">
                    <a:lumMod val="75000"/>
                  </a:schemeClr>
                </a:solidFill>
              </a:rPr>
              <a:t>savképző oxidok kémiai tulajdonságai </a:t>
            </a:r>
            <a:r>
              <a:rPr lang="hu-HU" b="1" dirty="0" smtClean="0">
                <a:solidFill>
                  <a:schemeClr val="tx2">
                    <a:lumMod val="75000"/>
                  </a:schemeClr>
                </a:solidFill>
              </a:rPr>
              <a:t>(könyv </a:t>
            </a:r>
            <a:r>
              <a:rPr lang="hu-HU" b="1" dirty="0" smtClean="0">
                <a:solidFill>
                  <a:schemeClr val="tx2">
                    <a:lumMod val="75000"/>
                  </a:schemeClr>
                </a:solidFill>
              </a:rPr>
              <a:t>143-144 </a:t>
            </a:r>
            <a:r>
              <a:rPr lang="hu-HU" b="1" dirty="0" smtClean="0">
                <a:solidFill>
                  <a:schemeClr val="tx2">
                    <a:lumMod val="75000"/>
                  </a:schemeClr>
                </a:solidFill>
              </a:rPr>
              <a:t>o.)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1560" y="1772816"/>
            <a:ext cx="7992894" cy="498598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b="1" u="sng" dirty="0" smtClean="0">
                <a:solidFill>
                  <a:schemeClr val="tx2">
                    <a:lumMod val="75000"/>
                  </a:schemeClr>
                </a:solidFill>
              </a:rPr>
              <a:t>1.A savképző oxidok reakciói vízzel</a:t>
            </a:r>
          </a:p>
          <a:p>
            <a:pPr>
              <a:lnSpc>
                <a:spcPct val="150000"/>
              </a:lnSpc>
            </a:pPr>
            <a:r>
              <a:rPr lang="hu-HU" b="1" i="1" dirty="0" smtClean="0">
                <a:solidFill>
                  <a:schemeClr val="tx2">
                    <a:lumMod val="75000"/>
                  </a:schemeClr>
                </a:solidFill>
              </a:rPr>
              <a:t>Vázlat:</a:t>
            </a:r>
          </a:p>
          <a:p>
            <a:pPr>
              <a:lnSpc>
                <a:spcPct val="150000"/>
              </a:lnSpc>
            </a:pPr>
            <a:r>
              <a:rPr lang="hu-HU" b="1" u="sng" dirty="0" smtClean="0">
                <a:solidFill>
                  <a:srgbClr val="C00000"/>
                </a:solidFill>
              </a:rPr>
              <a:t>savképző oxid +víz           sav  </a:t>
            </a:r>
            <a:r>
              <a:rPr lang="hu-HU" dirty="0" smtClean="0">
                <a:solidFill>
                  <a:srgbClr val="C00000"/>
                </a:solidFill>
              </a:rPr>
              <a:t>(egyesülési reakció)</a:t>
            </a:r>
            <a:endParaRPr lang="hu-HU" u="sng" dirty="0" smtClean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r>
              <a:rPr lang="hu-HU" b="1" i="1" dirty="0" smtClean="0">
                <a:solidFill>
                  <a:schemeClr val="tx2">
                    <a:lumMod val="75000"/>
                  </a:schemeClr>
                </a:solidFill>
              </a:rPr>
              <a:t>Példák:</a:t>
            </a:r>
          </a:p>
          <a:p>
            <a:pPr>
              <a:lnSpc>
                <a:spcPct val="150000"/>
              </a:lnSpc>
            </a:pPr>
            <a:r>
              <a:rPr lang="hu-HU" b="1" u="sng" dirty="0" smtClean="0"/>
              <a:t>SO</a:t>
            </a:r>
            <a:r>
              <a:rPr lang="hu-HU" sz="1200" b="1" u="sng" dirty="0" smtClean="0"/>
              <a:t>3</a:t>
            </a:r>
            <a:r>
              <a:rPr lang="hu-HU" b="1" u="sng" dirty="0" smtClean="0"/>
              <a:t> + H</a:t>
            </a:r>
            <a:r>
              <a:rPr lang="hu-HU" sz="1400" b="1" u="sng" dirty="0" smtClean="0"/>
              <a:t>2</a:t>
            </a:r>
            <a:r>
              <a:rPr lang="hu-HU" b="1" u="sng" dirty="0" smtClean="0"/>
              <a:t>O </a:t>
            </a:r>
            <a:r>
              <a:rPr lang="hu-HU" b="1" u="sng" dirty="0" smtClean="0">
                <a:latin typeface="Calibri"/>
              </a:rPr>
              <a:t>→ </a:t>
            </a:r>
            <a:r>
              <a:rPr lang="hu-HU" b="1" u="sng" dirty="0" smtClean="0">
                <a:latin typeface="+mj-lt"/>
              </a:rPr>
              <a:t>H</a:t>
            </a:r>
            <a:r>
              <a:rPr lang="hu-HU" sz="1400" b="1" u="sng" dirty="0" smtClean="0">
                <a:latin typeface="+mj-lt"/>
              </a:rPr>
              <a:t>2</a:t>
            </a:r>
            <a:r>
              <a:rPr lang="hu-HU" b="1" u="sng" dirty="0" smtClean="0">
                <a:latin typeface="+mj-lt"/>
              </a:rPr>
              <a:t>SO</a:t>
            </a:r>
            <a:r>
              <a:rPr lang="hu-HU" sz="1200" b="1" u="sng" dirty="0" smtClean="0">
                <a:latin typeface="+mj-lt"/>
              </a:rPr>
              <a:t>4</a:t>
            </a:r>
          </a:p>
          <a:p>
            <a:pPr>
              <a:lnSpc>
                <a:spcPct val="150000"/>
              </a:lnSpc>
            </a:pPr>
            <a:r>
              <a:rPr lang="hu-HU" b="1" u="sng" dirty="0" smtClean="0">
                <a:latin typeface="+mj-lt"/>
              </a:rPr>
              <a:t>P</a:t>
            </a:r>
            <a:r>
              <a:rPr lang="hu-HU" sz="1200" b="1" u="sng" dirty="0" smtClean="0">
                <a:latin typeface="+mj-lt"/>
              </a:rPr>
              <a:t>2</a:t>
            </a:r>
            <a:r>
              <a:rPr lang="hu-HU" b="1" u="sng" dirty="0" smtClean="0">
                <a:latin typeface="+mj-lt"/>
              </a:rPr>
              <a:t>O</a:t>
            </a:r>
            <a:r>
              <a:rPr lang="hu-HU" sz="1200" b="1" u="sng" dirty="0" smtClean="0">
                <a:latin typeface="+mj-lt"/>
              </a:rPr>
              <a:t>5</a:t>
            </a:r>
            <a:r>
              <a:rPr lang="hu-HU" b="1" u="sng" dirty="0" smtClean="0">
                <a:latin typeface="+mj-lt"/>
              </a:rPr>
              <a:t>+</a:t>
            </a:r>
            <a:r>
              <a:rPr lang="hu-HU" b="1" u="sng" dirty="0" smtClean="0"/>
              <a:t> 3</a:t>
            </a:r>
            <a:r>
              <a:rPr lang="hu-HU" b="1" u="sng" dirty="0" smtClean="0"/>
              <a:t>H</a:t>
            </a:r>
            <a:r>
              <a:rPr lang="hu-HU" sz="1400" b="1" u="sng" dirty="0" smtClean="0"/>
              <a:t>2</a:t>
            </a:r>
            <a:r>
              <a:rPr lang="hu-HU" b="1" u="sng" dirty="0" smtClean="0"/>
              <a:t>O </a:t>
            </a:r>
            <a:r>
              <a:rPr lang="hu-HU" b="1" u="sng" dirty="0" smtClean="0">
                <a:latin typeface="Calibri"/>
              </a:rPr>
              <a:t>→ </a:t>
            </a:r>
            <a:r>
              <a:rPr lang="hu-HU" b="1" u="sng" dirty="0" smtClean="0">
                <a:latin typeface="Calibri"/>
              </a:rPr>
              <a:t>2</a:t>
            </a:r>
            <a:r>
              <a:rPr lang="hu-HU" b="1" u="sng" dirty="0" smtClean="0"/>
              <a:t>H</a:t>
            </a:r>
            <a:r>
              <a:rPr lang="hu-HU" sz="1400" b="1" u="sng" dirty="0" smtClean="0"/>
              <a:t>3</a:t>
            </a:r>
            <a:r>
              <a:rPr lang="hu-HU" b="1" u="sng" dirty="0" smtClean="0"/>
              <a:t>PO</a:t>
            </a:r>
            <a:r>
              <a:rPr lang="hu-HU" sz="1200" b="1" u="sng" dirty="0" smtClean="0"/>
              <a:t>4</a:t>
            </a:r>
            <a:endParaRPr lang="hu-HU" b="1" u="sng" dirty="0" smtClean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hu-HU" b="1" i="1" dirty="0" smtClean="0">
                <a:solidFill>
                  <a:schemeClr val="tx2">
                    <a:lumMod val="75000"/>
                  </a:schemeClr>
                </a:solidFill>
              </a:rPr>
              <a:t>Feladat</a:t>
            </a:r>
            <a:r>
              <a:rPr lang="hu-HU" b="1" i="1" dirty="0" smtClean="0">
                <a:solidFill>
                  <a:schemeClr val="tx2">
                    <a:lumMod val="75000"/>
                  </a:schemeClr>
                </a:solidFill>
              </a:rPr>
              <a:t>: a vázlat alapján fejezd be a reakcióegyenleteket:</a:t>
            </a:r>
          </a:p>
          <a:p>
            <a:pPr>
              <a:lnSpc>
                <a:spcPct val="150000"/>
              </a:lnSpc>
            </a:pPr>
            <a:r>
              <a:rPr lang="hu-HU" b="1" u="sng" dirty="0" smtClean="0"/>
              <a:t>S</a:t>
            </a:r>
            <a:r>
              <a:rPr lang="hu-HU" b="1" u="sng" dirty="0" smtClean="0"/>
              <a:t>O</a:t>
            </a:r>
            <a:r>
              <a:rPr lang="hu-HU" sz="1200" b="1" u="sng" dirty="0" smtClean="0"/>
              <a:t>2</a:t>
            </a:r>
            <a:r>
              <a:rPr lang="hu-HU" b="1" u="sng" dirty="0" smtClean="0"/>
              <a:t> </a:t>
            </a:r>
            <a:r>
              <a:rPr lang="hu-HU" b="1" u="sng" dirty="0" smtClean="0"/>
              <a:t>+ H</a:t>
            </a:r>
            <a:r>
              <a:rPr lang="hu-HU" sz="1400" b="1" u="sng" dirty="0" smtClean="0"/>
              <a:t>2</a:t>
            </a:r>
            <a:r>
              <a:rPr lang="hu-HU" b="1" u="sng" dirty="0" smtClean="0"/>
              <a:t>O </a:t>
            </a:r>
            <a:r>
              <a:rPr lang="hu-HU" b="1" u="sng" dirty="0" smtClean="0">
                <a:latin typeface="Calibri"/>
              </a:rPr>
              <a:t>→ </a:t>
            </a:r>
            <a:r>
              <a:rPr lang="hu-HU" sz="2000" b="1" u="sng" dirty="0" smtClean="0">
                <a:latin typeface="Calibri"/>
              </a:rPr>
              <a:t>...</a:t>
            </a:r>
            <a:endParaRPr lang="hu-HU" b="1" u="sng" dirty="0" smtClean="0"/>
          </a:p>
          <a:p>
            <a:pPr>
              <a:lnSpc>
                <a:spcPct val="150000"/>
              </a:lnSpc>
            </a:pPr>
            <a:r>
              <a:rPr lang="hu-HU" b="1" u="sng" dirty="0" smtClean="0"/>
              <a:t>CO</a:t>
            </a:r>
            <a:r>
              <a:rPr lang="hu-HU" sz="1200" b="1" u="sng" dirty="0" smtClean="0"/>
              <a:t>2</a:t>
            </a:r>
            <a:r>
              <a:rPr lang="hu-HU" b="1" u="sng" dirty="0" smtClean="0"/>
              <a:t>+</a:t>
            </a:r>
            <a:r>
              <a:rPr lang="hu-HU" b="1" u="sng" dirty="0" smtClean="0"/>
              <a:t> </a:t>
            </a:r>
            <a:r>
              <a:rPr lang="hu-HU" b="1" u="sng" dirty="0" smtClean="0"/>
              <a:t>H</a:t>
            </a:r>
            <a:r>
              <a:rPr lang="hu-HU" sz="1400" b="1" u="sng" dirty="0" smtClean="0"/>
              <a:t>2</a:t>
            </a:r>
            <a:r>
              <a:rPr lang="hu-HU" b="1" u="sng" dirty="0" smtClean="0"/>
              <a:t>O </a:t>
            </a:r>
            <a:r>
              <a:rPr lang="hu-HU" b="1" u="sng" dirty="0" smtClean="0">
                <a:latin typeface="Calibri"/>
              </a:rPr>
              <a:t>→ </a:t>
            </a:r>
            <a:r>
              <a:rPr lang="hu-HU" b="1" u="sng" dirty="0" smtClean="0"/>
              <a:t>... </a:t>
            </a:r>
            <a:endParaRPr lang="hu-HU" b="1" dirty="0" smtClean="0"/>
          </a:p>
          <a:p>
            <a:pPr>
              <a:lnSpc>
                <a:spcPct val="150000"/>
              </a:lnSpc>
            </a:pPr>
            <a:endParaRPr lang="hu-HU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hu-HU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3347864" y="2852936"/>
            <a:ext cx="576064" cy="0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548680"/>
            <a:ext cx="784887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u="sng" dirty="0" smtClean="0">
                <a:solidFill>
                  <a:schemeClr val="tx2">
                    <a:lumMod val="75000"/>
                  </a:schemeClr>
                </a:solidFill>
              </a:rPr>
              <a:t>2.A </a:t>
            </a:r>
            <a:r>
              <a:rPr lang="hu-HU" b="1" u="sng" dirty="0" smtClean="0">
                <a:solidFill>
                  <a:schemeClr val="tx2">
                    <a:lumMod val="75000"/>
                  </a:schemeClr>
                </a:solidFill>
              </a:rPr>
              <a:t>savképző </a:t>
            </a:r>
            <a:r>
              <a:rPr lang="hu-HU" b="1" u="sng" dirty="0" smtClean="0">
                <a:solidFill>
                  <a:schemeClr val="tx2">
                    <a:lumMod val="75000"/>
                  </a:schemeClr>
                </a:solidFill>
              </a:rPr>
              <a:t>oxidok </a:t>
            </a:r>
            <a:r>
              <a:rPr lang="hu-HU" b="1" u="sng" dirty="0" smtClean="0">
                <a:solidFill>
                  <a:schemeClr val="tx2">
                    <a:lumMod val="75000"/>
                  </a:schemeClr>
                </a:solidFill>
              </a:rPr>
              <a:t>reakciója bázisképző </a:t>
            </a:r>
            <a:r>
              <a:rPr lang="hu-HU" b="1" u="sng" dirty="0" smtClean="0">
                <a:solidFill>
                  <a:schemeClr val="tx2">
                    <a:lumMod val="75000"/>
                  </a:schemeClr>
                </a:solidFill>
              </a:rPr>
              <a:t>oxidokkal</a:t>
            </a:r>
          </a:p>
          <a:p>
            <a:r>
              <a:rPr lang="hu-HU" b="1" u="sng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hu-HU" b="1" u="sng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hu-HU" b="1" u="sng" dirty="0" smtClean="0">
                <a:solidFill>
                  <a:schemeClr val="tx2">
                    <a:lumMod val="75000"/>
                  </a:schemeClr>
                </a:solidFill>
              </a:rPr>
              <a:t>144 </a:t>
            </a:r>
            <a:r>
              <a:rPr lang="hu-HU" b="1" u="sng" dirty="0" smtClean="0">
                <a:solidFill>
                  <a:schemeClr val="tx2">
                    <a:lumMod val="75000"/>
                  </a:schemeClr>
                </a:solidFill>
              </a:rPr>
              <a:t>o.)</a:t>
            </a:r>
          </a:p>
          <a:p>
            <a:pPr>
              <a:lnSpc>
                <a:spcPct val="150000"/>
              </a:lnSpc>
            </a:pPr>
            <a:r>
              <a:rPr lang="hu-HU" b="1" i="1" dirty="0" smtClean="0">
                <a:solidFill>
                  <a:schemeClr val="tx2">
                    <a:lumMod val="75000"/>
                  </a:schemeClr>
                </a:solidFill>
              </a:rPr>
              <a:t>Vázlat:</a:t>
            </a:r>
          </a:p>
          <a:p>
            <a:pPr>
              <a:lnSpc>
                <a:spcPct val="150000"/>
              </a:lnSpc>
            </a:pPr>
            <a:r>
              <a:rPr lang="hu-HU" b="1" u="sng" dirty="0" smtClean="0">
                <a:solidFill>
                  <a:srgbClr val="C00000"/>
                </a:solidFill>
              </a:rPr>
              <a:t>savképző oxid </a:t>
            </a:r>
            <a:r>
              <a:rPr lang="hu-HU" b="1" u="sng" dirty="0" smtClean="0">
                <a:solidFill>
                  <a:srgbClr val="C00000"/>
                </a:solidFill>
              </a:rPr>
              <a:t>+ </a:t>
            </a:r>
            <a:r>
              <a:rPr lang="hu-HU" b="1" u="sng" dirty="0" smtClean="0">
                <a:solidFill>
                  <a:srgbClr val="C00000"/>
                </a:solidFill>
              </a:rPr>
              <a:t>bázisképző </a:t>
            </a:r>
            <a:r>
              <a:rPr lang="hu-HU" b="1" u="sng" dirty="0" smtClean="0">
                <a:solidFill>
                  <a:srgbClr val="C00000"/>
                </a:solidFill>
              </a:rPr>
              <a:t> </a:t>
            </a:r>
            <a:r>
              <a:rPr lang="hu-HU" b="1" u="sng" dirty="0" smtClean="0">
                <a:solidFill>
                  <a:srgbClr val="C00000"/>
                </a:solidFill>
                <a:latin typeface="Calibri"/>
              </a:rPr>
              <a:t>→ </a:t>
            </a:r>
            <a:r>
              <a:rPr lang="hu-HU" b="1" u="sng" dirty="0" smtClean="0">
                <a:solidFill>
                  <a:srgbClr val="C00000"/>
                </a:solidFill>
              </a:rPr>
              <a:t>só</a:t>
            </a:r>
          </a:p>
          <a:p>
            <a:pPr>
              <a:lnSpc>
                <a:spcPct val="150000"/>
              </a:lnSpc>
            </a:pPr>
            <a:r>
              <a:rPr lang="hu-HU" i="1" dirty="0" smtClean="0">
                <a:solidFill>
                  <a:schemeClr val="tx2">
                    <a:lumMod val="75000"/>
                  </a:schemeClr>
                </a:solidFill>
              </a:rPr>
              <a:t>Ezt a típusu reakciót vizsgáltuk a bázisképző oxidoknál</a:t>
            </a:r>
          </a:p>
          <a:p>
            <a:pPr>
              <a:lnSpc>
                <a:spcPct val="150000"/>
              </a:lnSpc>
            </a:pPr>
            <a:endParaRPr lang="hu-HU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hu-HU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hu-HU" i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2420888"/>
            <a:ext cx="6696744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u-HU" b="1" i="1" dirty="0" smtClean="0">
                <a:solidFill>
                  <a:schemeClr val="tx2">
                    <a:lumMod val="75000"/>
                  </a:schemeClr>
                </a:solidFill>
              </a:rPr>
              <a:t>Feladat: a vázlat alapján fejezzétek  be a reakcióegyenleteket</a:t>
            </a:r>
            <a:r>
              <a:rPr lang="hu-HU" b="1" i="1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  <a:p>
            <a:pPr>
              <a:lnSpc>
                <a:spcPct val="150000"/>
              </a:lnSpc>
            </a:pPr>
            <a:endParaRPr lang="hu-HU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hu-HU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hu-HU" b="1" i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3212975"/>
            <a:ext cx="62464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u-HU" b="1" u="sng" dirty="0" smtClean="0"/>
              <a:t> </a:t>
            </a:r>
            <a:r>
              <a:rPr lang="hu-HU" b="1" u="sng" dirty="0" smtClean="0"/>
              <a:t>CO</a:t>
            </a:r>
            <a:r>
              <a:rPr lang="hu-HU" sz="1400" b="1" u="sng" dirty="0" smtClean="0"/>
              <a:t>2</a:t>
            </a:r>
            <a:r>
              <a:rPr lang="hu-HU" b="1" u="sng" dirty="0" smtClean="0"/>
              <a:t> </a:t>
            </a:r>
            <a:r>
              <a:rPr lang="hu-HU" b="1" u="sng" dirty="0" smtClean="0"/>
              <a:t>+ Na</a:t>
            </a:r>
            <a:r>
              <a:rPr lang="hu-HU" sz="1200" b="1" u="sng" dirty="0" smtClean="0"/>
              <a:t>2</a:t>
            </a:r>
            <a:r>
              <a:rPr lang="hu-HU" b="1" u="sng" dirty="0" smtClean="0"/>
              <a:t>O</a:t>
            </a:r>
            <a:r>
              <a:rPr lang="hu-HU" b="1" u="sng" dirty="0" smtClean="0">
                <a:latin typeface="Calibri"/>
              </a:rPr>
              <a:t>→ ...</a:t>
            </a:r>
          </a:p>
          <a:p>
            <a:pPr>
              <a:lnSpc>
                <a:spcPct val="150000"/>
              </a:lnSpc>
            </a:pPr>
            <a:r>
              <a:rPr lang="hu-HU" b="1" u="sng" dirty="0" smtClean="0">
                <a:ea typeface="Verdana"/>
                <a:cs typeface="Verdana"/>
              </a:rPr>
              <a:t> SO</a:t>
            </a:r>
            <a:r>
              <a:rPr lang="hu-HU" sz="1200" b="1" u="sng" dirty="0" smtClean="0">
                <a:ea typeface="Verdana"/>
                <a:cs typeface="Verdana"/>
              </a:rPr>
              <a:t>3 </a:t>
            </a:r>
            <a:r>
              <a:rPr lang="hu-HU" b="1" u="sng" dirty="0" smtClean="0">
                <a:ea typeface="Verdana"/>
                <a:cs typeface="Verdana"/>
              </a:rPr>
              <a:t>+ BaO </a:t>
            </a:r>
            <a:r>
              <a:rPr lang="hu-HU" b="1" u="sng" dirty="0" smtClean="0">
                <a:latin typeface="Calibri"/>
                <a:ea typeface="Verdana"/>
                <a:cs typeface="Verdana"/>
              </a:rPr>
              <a:t>→...</a:t>
            </a:r>
            <a:endParaRPr lang="hu-HU" b="1" u="sng" dirty="0" smtClean="0">
              <a:latin typeface="Calibri"/>
              <a:ea typeface="Verdana"/>
              <a:cs typeface="Verdana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298</TotalTime>
  <Words>659</Words>
  <Application>Microsoft Office PowerPoint</Application>
  <PresentationFormat>Экран (4:3)</PresentationFormat>
  <Paragraphs>127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32</cp:revision>
  <dcterms:created xsi:type="dcterms:W3CDTF">2020-03-19T09:49:14Z</dcterms:created>
  <dcterms:modified xsi:type="dcterms:W3CDTF">2020-03-19T16:10:13Z</dcterms:modified>
</cp:coreProperties>
</file>