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e2tuMylUB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5323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b="1" dirty="0" smtClean="0">
                <a:solidFill>
                  <a:srgbClr val="002060"/>
                </a:solidFill>
                <a:latin typeface="+mj-lt"/>
              </a:rPr>
              <a:t>Szénhidrátok</a:t>
            </a:r>
            <a:endParaRPr lang="ru-RU" sz="5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2492896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10.Osztály</a:t>
            </a:r>
          </a:p>
          <a:p>
            <a:endParaRPr lang="ru-RU" dirty="0"/>
          </a:p>
        </p:txBody>
      </p:sp>
      <p:pic>
        <p:nvPicPr>
          <p:cNvPr id="15362" name="Picture 2" descr="Pinterest – Пинтере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140968"/>
            <a:ext cx="4514850" cy="3009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052736"/>
            <a:ext cx="2751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b="1" dirty="0" smtClean="0">
                <a:solidFill>
                  <a:srgbClr val="C00000"/>
                </a:solidFill>
              </a:rPr>
              <a:t>Feladat!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492896"/>
            <a:ext cx="6829114" cy="2113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Irjatok rövid beszámolót az alábbi témák egyikére: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1.A keményitő biológiai szerepe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2.A cellulóz biológiai szerepe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3.A keményitő felhasználása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4.Vegyi anyagok előállitása cellulózból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941168"/>
            <a:ext cx="82026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Mindenki egy beszámolót kell </a:t>
            </a:r>
            <a:r>
              <a:rPr lang="hu-HU" smtClean="0"/>
              <a:t>hogy irjon.Vagy </a:t>
            </a:r>
            <a:r>
              <a:rPr lang="hu-HU" dirty="0" smtClean="0"/>
              <a:t>lefényképezve</a:t>
            </a:r>
          </a:p>
          <a:p>
            <a:r>
              <a:rPr lang="hu-HU" dirty="0" smtClean="0"/>
              <a:t> küldjétek akár Messenger-ren keresztül, vagy irhatjátok közvetlenül</a:t>
            </a:r>
          </a:p>
          <a:p>
            <a:r>
              <a:rPr lang="hu-HU" dirty="0" smtClean="0"/>
              <a:t> a google.classroom-ban. Nem lehet egyszerü kimásolt szöveg, rövid</a:t>
            </a:r>
          </a:p>
          <a:p>
            <a:r>
              <a:rPr lang="hu-HU" dirty="0" smtClean="0"/>
              <a:t> kell hogy legyen de lényegretörő.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586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       </a:t>
            </a:r>
            <a:r>
              <a:rPr lang="hu-HU" i="1" dirty="0" smtClean="0">
                <a:solidFill>
                  <a:srgbClr val="002060"/>
                </a:solidFill>
              </a:rPr>
              <a:t>Ami alá van húzva azt be kell irni a füzetbe</a:t>
            </a:r>
            <a:r>
              <a:rPr lang="hu-HU" i="1" dirty="0" smtClean="0"/>
              <a:t> 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88840"/>
            <a:ext cx="7811754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1.Párositsátok a szénhidrátok neveit a csoportok neveivel</a:t>
            </a:r>
            <a:r>
              <a:rPr lang="hu-HU" dirty="0" smtClean="0">
                <a:solidFill>
                  <a:srgbClr val="002060"/>
                </a:solidFill>
              </a:rPr>
              <a:t>: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u="sng" dirty="0" smtClean="0">
                <a:solidFill>
                  <a:srgbClr val="002060"/>
                </a:solidFill>
              </a:rPr>
              <a:t>A.Glükóz  </a:t>
            </a:r>
            <a:r>
              <a:rPr lang="hu-HU" dirty="0" smtClean="0">
                <a:solidFill>
                  <a:srgbClr val="002060"/>
                </a:solidFill>
              </a:rPr>
              <a:t>                   </a:t>
            </a:r>
            <a:r>
              <a:rPr lang="hu-HU" u="sng" dirty="0" smtClean="0">
                <a:solidFill>
                  <a:srgbClr val="C00000"/>
                </a:solidFill>
              </a:rPr>
              <a:t>1.Monoszacharid-hexóz</a:t>
            </a:r>
          </a:p>
          <a:p>
            <a:r>
              <a:rPr lang="hu-HU" u="sng" dirty="0" smtClean="0">
                <a:solidFill>
                  <a:srgbClr val="002060"/>
                </a:solidFill>
              </a:rPr>
              <a:t>B.Szacharóz    </a:t>
            </a:r>
            <a:r>
              <a:rPr lang="hu-HU" dirty="0" smtClean="0">
                <a:solidFill>
                  <a:srgbClr val="002060"/>
                </a:solidFill>
              </a:rPr>
              <a:t>            </a:t>
            </a:r>
            <a:r>
              <a:rPr lang="hu-HU" u="sng" dirty="0" smtClean="0">
                <a:solidFill>
                  <a:srgbClr val="C00000"/>
                </a:solidFill>
              </a:rPr>
              <a:t>2.Diszacharid</a:t>
            </a:r>
          </a:p>
          <a:p>
            <a:r>
              <a:rPr lang="hu-HU" u="sng" dirty="0" smtClean="0">
                <a:solidFill>
                  <a:srgbClr val="002060"/>
                </a:solidFill>
              </a:rPr>
              <a:t>C.Laktóz           </a:t>
            </a:r>
            <a:r>
              <a:rPr lang="hu-HU" dirty="0" smtClean="0">
                <a:solidFill>
                  <a:srgbClr val="002060"/>
                </a:solidFill>
              </a:rPr>
              <a:t>          </a:t>
            </a:r>
            <a:r>
              <a:rPr lang="hu-HU" u="sng" dirty="0" smtClean="0">
                <a:solidFill>
                  <a:srgbClr val="C00000"/>
                </a:solidFill>
              </a:rPr>
              <a:t>3.Monoszacharid-pentóz  </a:t>
            </a:r>
          </a:p>
          <a:p>
            <a:r>
              <a:rPr lang="hu-HU" u="sng" dirty="0" smtClean="0">
                <a:solidFill>
                  <a:srgbClr val="002060"/>
                </a:solidFill>
              </a:rPr>
              <a:t>D.Keményitő     </a:t>
            </a:r>
            <a:r>
              <a:rPr lang="hu-HU" dirty="0" smtClean="0">
                <a:solidFill>
                  <a:srgbClr val="002060"/>
                </a:solidFill>
              </a:rPr>
              <a:t>          </a:t>
            </a:r>
            <a:r>
              <a:rPr lang="hu-HU" u="sng" dirty="0" smtClean="0">
                <a:solidFill>
                  <a:srgbClr val="C00000"/>
                </a:solidFill>
              </a:rPr>
              <a:t>4.Poliszacharid 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             </a:t>
            </a:r>
            <a:endParaRPr lang="hu-HU" u="sng" dirty="0" smtClean="0">
              <a:solidFill>
                <a:srgbClr val="002060"/>
              </a:solidFill>
            </a:endParaRPr>
          </a:p>
          <a:p>
            <a:r>
              <a:rPr lang="hu-HU" u="sng" dirty="0" smtClean="0">
                <a:solidFill>
                  <a:srgbClr val="002060"/>
                </a:solidFill>
              </a:rPr>
              <a:t>E.Fruktóz</a:t>
            </a:r>
          </a:p>
          <a:p>
            <a:r>
              <a:rPr lang="hu-HU" u="sng" dirty="0" smtClean="0">
                <a:solidFill>
                  <a:srgbClr val="002060"/>
                </a:solidFill>
              </a:rPr>
              <a:t>F.Cellulóz</a:t>
            </a:r>
          </a:p>
          <a:p>
            <a:r>
              <a:rPr lang="hu-HU" u="sng" dirty="0" smtClean="0">
                <a:solidFill>
                  <a:srgbClr val="002060"/>
                </a:solidFill>
              </a:rPr>
              <a:t>G.Dezoxiribóz</a:t>
            </a:r>
          </a:p>
          <a:p>
            <a:r>
              <a:rPr lang="hu-HU" u="sng" dirty="0" smtClean="0">
                <a:solidFill>
                  <a:srgbClr val="002060"/>
                </a:solidFill>
              </a:rPr>
              <a:t>H.Ribóz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5301208"/>
            <a:ext cx="7236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2.Ismételjétek meg a glükóz és szacharóz képleteit és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 tulajdonságait (Füzet,23</a:t>
            </a:r>
            <a:r>
              <a:rPr lang="hu-HU" b="1" dirty="0" smtClean="0">
                <a:solidFill>
                  <a:srgbClr val="002060"/>
                </a:solidFill>
                <a:latin typeface="Calibri"/>
              </a:rPr>
              <a:t>§</a:t>
            </a:r>
            <a:r>
              <a:rPr lang="hu-HU" b="1" dirty="0" smtClean="0">
                <a:solidFill>
                  <a:srgbClr val="002060"/>
                </a:solidFill>
              </a:rPr>
              <a:t> és 24</a:t>
            </a:r>
            <a:r>
              <a:rPr lang="hu-HU" b="1" dirty="0" smtClean="0">
                <a:solidFill>
                  <a:srgbClr val="002060"/>
                </a:solidFill>
                <a:latin typeface="Calibri"/>
              </a:rPr>
              <a:t>§</a:t>
            </a:r>
            <a:r>
              <a:rPr lang="hu-HU" b="1" dirty="0" smtClean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1484784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Ismétlés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836712"/>
            <a:ext cx="27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POLISZACHARIDOK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815159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A poliszacharidok olyan szénhidrátok, amelyek molekulái sok</a:t>
            </a: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 monoszacharid molekularészből épülnek fel. </a:t>
            </a:r>
          </a:p>
          <a:p>
            <a:pPr>
              <a:lnSpc>
                <a:spcPct val="150000"/>
              </a:lnSpc>
            </a:pPr>
            <a:endParaRPr lang="hu-HU" b="1" u="sng" dirty="0" smtClean="0">
              <a:solidFill>
                <a:srgbClr val="002060"/>
              </a:solidFill>
            </a:endParaRPr>
          </a:p>
          <a:p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1026" name="AutoShape 2" descr="A poliszacharidok by Adrienn Horvath on Prez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A poliszacharidok by Adrienn Horvath on Prezi"/>
          <p:cNvPicPr>
            <a:picLocks noChangeAspect="1" noChangeArrowheads="1"/>
          </p:cNvPicPr>
          <p:nvPr/>
        </p:nvPicPr>
        <p:blipFill>
          <a:blip r:embed="rId2" cstate="print"/>
          <a:srcRect t="13431" r="-438" b="19412"/>
          <a:stretch>
            <a:fillRect/>
          </a:stretch>
        </p:blipFill>
        <p:spPr bwMode="auto">
          <a:xfrm>
            <a:off x="611560" y="2780928"/>
            <a:ext cx="6336704" cy="2384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9087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 keményitő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564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Főleg a növények terméseiben, szárában,gyökér vagy </a:t>
            </a:r>
          </a:p>
          <a:p>
            <a:r>
              <a:rPr lang="hu-HU" dirty="0" smtClean="0"/>
              <a:t>szármódosulásaiban halmozódik fel, glükóz molekulák alkotják.</a:t>
            </a:r>
            <a:endParaRPr lang="ru-RU" dirty="0"/>
          </a:p>
        </p:txBody>
      </p:sp>
      <p:pic>
        <p:nvPicPr>
          <p:cNvPr id="16386" name="Picture 2" descr="Élelmiszer-kémia | Digitális Tankönyvtá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5429250" cy="17335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509120"/>
            <a:ext cx="75608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A keletkezésének reakcióegyenlete:</a:t>
            </a:r>
          </a:p>
          <a:p>
            <a:endParaRPr lang="hu-HU" b="1" u="sng" dirty="0" smtClean="0">
              <a:solidFill>
                <a:srgbClr val="002060"/>
              </a:solidFill>
            </a:endParaRPr>
          </a:p>
          <a:p>
            <a:r>
              <a:rPr lang="hu-HU" b="1" i="1" u="sng" dirty="0" smtClean="0">
                <a:solidFill>
                  <a:srgbClr val="002060"/>
                </a:solidFill>
              </a:rPr>
              <a:t>n</a:t>
            </a:r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12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1600" b="1" u="sng" dirty="0" smtClean="0">
                <a:solidFill>
                  <a:srgbClr val="002060"/>
                </a:solidFill>
              </a:rPr>
              <a:t>6</a:t>
            </a:r>
            <a:r>
              <a:rPr lang="hu-HU" sz="2800" b="1" u="sng" dirty="0" smtClean="0">
                <a:solidFill>
                  <a:srgbClr val="002060"/>
                </a:solidFill>
                <a:latin typeface="Calibri"/>
              </a:rPr>
              <a:t>→ (</a:t>
            </a:r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10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1600" b="1" u="sng" dirty="0" smtClean="0">
                <a:solidFill>
                  <a:srgbClr val="002060"/>
                </a:solidFill>
              </a:rPr>
              <a:t>5</a:t>
            </a:r>
            <a:r>
              <a:rPr lang="hu-HU" sz="2400" b="1" u="sng" dirty="0" smtClean="0">
                <a:solidFill>
                  <a:srgbClr val="002060"/>
                </a:solidFill>
              </a:rPr>
              <a:t>)</a:t>
            </a:r>
            <a:r>
              <a:rPr lang="hu-HU" sz="1600" b="1" i="1" u="sng" dirty="0" smtClean="0">
                <a:solidFill>
                  <a:srgbClr val="002060"/>
                </a:solidFill>
              </a:rPr>
              <a:t>n </a:t>
            </a:r>
            <a:r>
              <a:rPr lang="hu-HU" sz="2400" b="1" u="sng" dirty="0" smtClean="0">
                <a:solidFill>
                  <a:srgbClr val="002060"/>
                </a:solidFill>
              </a:rPr>
              <a:t>+</a:t>
            </a:r>
            <a:r>
              <a:rPr lang="hu-HU" sz="1600" b="1" i="1" u="sng" dirty="0" smtClean="0">
                <a:solidFill>
                  <a:srgbClr val="002060"/>
                </a:solidFill>
              </a:rPr>
              <a:t>n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2400" b="1" dirty="0" smtClean="0">
                <a:solidFill>
                  <a:srgbClr val="002060"/>
                </a:solidFill>
              </a:rPr>
              <a:t>  </a:t>
            </a:r>
            <a:r>
              <a:rPr lang="hu-HU" sz="1600" b="1" i="1" dirty="0" smtClean="0">
                <a:solidFill>
                  <a:srgbClr val="002060"/>
                </a:solidFill>
              </a:rPr>
              <a:t>n-monoszacharidok                     </a:t>
            </a:r>
          </a:p>
          <a:p>
            <a:r>
              <a:rPr lang="hu-HU" sz="1600" b="1" i="1" dirty="0" smtClean="0">
                <a:solidFill>
                  <a:srgbClr val="002060"/>
                </a:solidFill>
              </a:rPr>
              <a:t>                                                                           </a:t>
            </a:r>
            <a:r>
              <a:rPr lang="hu-HU" sz="1600" b="1" i="1" dirty="0" smtClean="0">
                <a:solidFill>
                  <a:srgbClr val="002060"/>
                </a:solidFill>
              </a:rPr>
              <a:t>száma</a:t>
            </a:r>
            <a:endParaRPr lang="hu-HU" sz="1600" b="1" i="1" u="sng" dirty="0" smtClean="0">
              <a:solidFill>
                <a:srgbClr val="002060"/>
              </a:solidFill>
            </a:endParaRPr>
          </a:p>
          <a:p>
            <a:r>
              <a:rPr lang="hu-HU" dirty="0" smtClean="0"/>
              <a:t>                                                                   </a:t>
            </a:r>
            <a:endParaRPr lang="hu-HU" dirty="0" smtClean="0"/>
          </a:p>
          <a:p>
            <a:r>
              <a:rPr lang="hu-HU" dirty="0" smtClean="0"/>
              <a:t> 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6021288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keményitő</a:t>
            </a:r>
            <a:endParaRPr lang="ru-RU" b="1" u="sng" dirty="0">
              <a:solidFill>
                <a:srgbClr val="00206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63888" y="5589240"/>
            <a:ext cx="0" cy="50405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764704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u="sng" dirty="0" smtClean="0">
                <a:solidFill>
                  <a:srgbClr val="002060"/>
                </a:solidFill>
              </a:rPr>
              <a:t>A keményitő fizikai tulajdonságai</a:t>
            </a:r>
            <a:endParaRPr lang="ru-RU" sz="20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1484784"/>
            <a:ext cx="3842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Vizsgáljátok meg a keményitő fizikai tulajdonságait (otthoni kisérlet</a:t>
            </a:r>
          </a:p>
          <a:p>
            <a:r>
              <a:rPr lang="hu-HU" dirty="0" smtClean="0"/>
              <a:t>vagy tankönyv 146 oldal.)</a:t>
            </a:r>
          </a:p>
          <a:p>
            <a:r>
              <a:rPr lang="hu-HU" dirty="0" smtClean="0"/>
              <a:t>Irjátok be a </a:t>
            </a:r>
            <a:r>
              <a:rPr lang="hu-HU" b="1" u="sng" dirty="0" smtClean="0">
                <a:solidFill>
                  <a:srgbClr val="002060"/>
                </a:solidFill>
              </a:rPr>
              <a:t>fizikai tulajdonságok</a:t>
            </a:r>
            <a:r>
              <a:rPr lang="hu-HU" dirty="0" smtClean="0"/>
              <a:t>at a füzetbe.</a:t>
            </a:r>
            <a:endParaRPr lang="ru-RU" dirty="0"/>
          </a:p>
        </p:txBody>
      </p:sp>
      <p:pic>
        <p:nvPicPr>
          <p:cNvPr id="17410" name="Picture 2" descr="Keményítő – Wikip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3312368" cy="24842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1760" y="4077072"/>
            <a:ext cx="508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2060"/>
                </a:solidFill>
              </a:rPr>
              <a:t>A keményitő </a:t>
            </a:r>
            <a:r>
              <a:rPr lang="hu-HU" sz="2000" b="1" u="sng" dirty="0" smtClean="0">
                <a:solidFill>
                  <a:srgbClr val="002060"/>
                </a:solidFill>
              </a:rPr>
              <a:t>kémiai </a:t>
            </a:r>
            <a:r>
              <a:rPr lang="hu-HU" sz="2000" b="1" u="sng" dirty="0" smtClean="0">
                <a:solidFill>
                  <a:srgbClr val="002060"/>
                </a:solidFill>
              </a:rPr>
              <a:t>tulajdonságai</a:t>
            </a:r>
            <a:endParaRPr lang="ru-RU" sz="2000" b="1" u="sng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581128"/>
            <a:ext cx="698781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1.Hidrolizis enzimek vagy szervetlen savak hatására</a:t>
            </a:r>
          </a:p>
          <a:p>
            <a:endParaRPr lang="hu-HU" b="1" u="sng" dirty="0" smtClean="0">
              <a:solidFill>
                <a:srgbClr val="002060"/>
              </a:solidFill>
            </a:endParaRPr>
          </a:p>
          <a:p>
            <a:r>
              <a:rPr lang="hu-HU" sz="2800" b="1" u="sng" dirty="0" smtClean="0">
                <a:solidFill>
                  <a:srgbClr val="002060"/>
                </a:solidFill>
                <a:latin typeface="Calibri"/>
              </a:rPr>
              <a:t>(</a:t>
            </a:r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10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1600" b="1" u="sng" dirty="0" smtClean="0">
                <a:solidFill>
                  <a:srgbClr val="002060"/>
                </a:solidFill>
              </a:rPr>
              <a:t>5</a:t>
            </a:r>
            <a:r>
              <a:rPr lang="hu-HU" sz="2400" b="1" u="sng" dirty="0" smtClean="0">
                <a:solidFill>
                  <a:srgbClr val="002060"/>
                </a:solidFill>
              </a:rPr>
              <a:t>)</a:t>
            </a:r>
            <a:r>
              <a:rPr lang="hu-HU" sz="1600" b="1" i="1" u="sng" dirty="0" smtClean="0">
                <a:solidFill>
                  <a:srgbClr val="002060"/>
                </a:solidFill>
              </a:rPr>
              <a:t>n </a:t>
            </a:r>
            <a:r>
              <a:rPr lang="hu-HU" sz="2400" b="1" u="sng" dirty="0" smtClean="0">
                <a:solidFill>
                  <a:srgbClr val="002060"/>
                </a:solidFill>
              </a:rPr>
              <a:t>+</a:t>
            </a:r>
            <a:r>
              <a:rPr lang="hu-HU" sz="1600" b="1" i="1" u="sng" dirty="0" smtClean="0">
                <a:solidFill>
                  <a:srgbClr val="002060"/>
                </a:solidFill>
              </a:rPr>
              <a:t>n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→</a:t>
            </a:r>
            <a:r>
              <a:rPr lang="hu-HU" sz="2400" b="1" i="1" u="sng" dirty="0" smtClean="0">
                <a:solidFill>
                  <a:srgbClr val="002060"/>
                </a:solidFill>
              </a:rPr>
              <a:t> </a:t>
            </a:r>
            <a:r>
              <a:rPr lang="hu-HU" b="1" i="1" u="sng" dirty="0" smtClean="0">
                <a:solidFill>
                  <a:srgbClr val="002060"/>
                </a:solidFill>
              </a:rPr>
              <a:t>n</a:t>
            </a:r>
            <a:r>
              <a:rPr lang="hu-HU" sz="2800" b="1" u="sng" dirty="0" smtClean="0">
                <a:solidFill>
                  <a:srgbClr val="002060"/>
                </a:solidFill>
              </a:rPr>
              <a:t>C</a:t>
            </a:r>
            <a:r>
              <a:rPr lang="hu-HU" b="1" u="sng" dirty="0" smtClean="0">
                <a:solidFill>
                  <a:srgbClr val="002060"/>
                </a:solidFill>
              </a:rPr>
              <a:t>6</a:t>
            </a:r>
            <a:r>
              <a:rPr lang="hu-HU" sz="2800" b="1" u="sng" dirty="0" smtClean="0">
                <a:solidFill>
                  <a:srgbClr val="002060"/>
                </a:solidFill>
              </a:rPr>
              <a:t>H</a:t>
            </a:r>
            <a:r>
              <a:rPr lang="hu-HU" b="1" u="sng" dirty="0" smtClean="0">
                <a:solidFill>
                  <a:srgbClr val="002060"/>
                </a:solidFill>
              </a:rPr>
              <a:t>12</a:t>
            </a:r>
            <a:r>
              <a:rPr lang="hu-HU" sz="2800" b="1" u="sng" dirty="0" smtClean="0">
                <a:solidFill>
                  <a:srgbClr val="002060"/>
                </a:solidFill>
              </a:rPr>
              <a:t>O</a:t>
            </a:r>
            <a:r>
              <a:rPr lang="hu-HU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 </a:t>
            </a:r>
            <a:endParaRPr lang="hu-HU" sz="1600" b="1" u="sng" dirty="0" smtClean="0">
              <a:solidFill>
                <a:srgbClr val="002060"/>
              </a:solidFill>
            </a:endParaRPr>
          </a:p>
          <a:p>
            <a:endParaRPr lang="hu-HU" b="1" u="sng" dirty="0" smtClean="0">
              <a:solidFill>
                <a:srgbClr val="002060"/>
              </a:solidFill>
            </a:endParaRPr>
          </a:p>
          <a:p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7897226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2.Reakció jóddal </a:t>
            </a:r>
            <a:r>
              <a:rPr lang="hu-HU" dirty="0" smtClean="0">
                <a:solidFill>
                  <a:srgbClr val="002060"/>
                </a:solidFill>
              </a:rPr>
              <a:t> Végezzétek el otthon az alábbi kisérletet: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2060"/>
                </a:solidFill>
              </a:rPr>
              <a:t>Félbe vágott burgonyára, kenyérre vagy egyébb liszt tartalmú 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2060"/>
                </a:solidFill>
              </a:rPr>
              <a:t>élelmiszerre cseppentsetek gyógyszertári jódoldatot(jódtinkturát).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2060"/>
                </a:solidFill>
              </a:rPr>
              <a:t>Milyen szin megjelenését tapasztaljátok? Nézzétek meg az alábbi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2060"/>
                </a:solidFill>
              </a:rPr>
              <a:t> videót és aztán irjátok be a tapasztalataitokat a füzetbe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789040"/>
            <a:ext cx="590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hlinkClick r:id="rId2"/>
              </a:rPr>
              <a:t>https://www.youtube.com/watch?v=ie2tuMylUBc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797152"/>
            <a:ext cx="797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Tapasztalat: A keményitő szine a jód hatására </a:t>
            </a:r>
            <a:r>
              <a:rPr lang="hu-HU" b="1" u="sng" smtClean="0">
                <a:solidFill>
                  <a:srgbClr val="002060"/>
                </a:solidFill>
              </a:rPr>
              <a:t>.... változott, </a:t>
            </a:r>
            <a:endParaRPr lang="hu-HU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mivel a jód...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1880" y="908720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 cellulóz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434" name="AutoShape 2" descr="Isocell Cellulóz Fújható Szigetelés - Photo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Isocell Cellulóz Fújható Szigetelés - Photo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Nem érhető el leírás a fényképhez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024336" cy="30243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5381601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A cellulóz </a:t>
            </a:r>
            <a:r>
              <a:rPr lang="hu-HU" b="1" dirty="0" smtClean="0">
                <a:solidFill>
                  <a:srgbClr val="002060"/>
                </a:solidFill>
              </a:rPr>
              <a:t>a növények sejtfalának 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szénhidrátja. Más néven </a:t>
            </a:r>
            <a:r>
              <a:rPr lang="hu-HU" b="1" i="1" dirty="0" smtClean="0">
                <a:solidFill>
                  <a:srgbClr val="002060"/>
                </a:solidFill>
              </a:rPr>
              <a:t>növényi rost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A gyapotban-95%, a faanyagban kb.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50% a cellulóztartalom. Az vatta szinte 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100% cellulóz. A </a:t>
            </a:r>
            <a:r>
              <a:rPr lang="hu-HU" b="1" u="sng" dirty="0" smtClean="0">
                <a:solidFill>
                  <a:srgbClr val="002060"/>
                </a:solidFill>
              </a:rPr>
              <a:t>képlete</a:t>
            </a:r>
            <a:r>
              <a:rPr lang="hu-HU" b="1" dirty="0" smtClean="0">
                <a:solidFill>
                  <a:srgbClr val="002060"/>
                </a:solidFill>
              </a:rPr>
              <a:t> ugyanaz mint 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a keményitőé 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(</a:t>
            </a:r>
            <a:r>
              <a:rPr lang="hu-HU" sz="2000" b="1" u="sng" dirty="0" smtClean="0">
                <a:solidFill>
                  <a:srgbClr val="002060"/>
                </a:solidFill>
              </a:rPr>
              <a:t>C</a:t>
            </a:r>
            <a:r>
              <a:rPr lang="hu-HU" sz="1400" b="1" u="sng" dirty="0" smtClean="0">
                <a:solidFill>
                  <a:srgbClr val="002060"/>
                </a:solidFill>
              </a:rPr>
              <a:t>6</a:t>
            </a:r>
            <a:r>
              <a:rPr lang="hu-HU" sz="2000" b="1" u="sng" dirty="0" smtClean="0">
                <a:solidFill>
                  <a:srgbClr val="002060"/>
                </a:solidFill>
              </a:rPr>
              <a:t>H</a:t>
            </a:r>
            <a:r>
              <a:rPr lang="hu-HU" sz="1400" b="1" u="sng" dirty="0" smtClean="0">
                <a:solidFill>
                  <a:srgbClr val="002060"/>
                </a:solidFill>
              </a:rPr>
              <a:t>10</a:t>
            </a:r>
            <a:r>
              <a:rPr lang="hu-HU" sz="2000" b="1" u="sng" dirty="0" smtClean="0">
                <a:solidFill>
                  <a:srgbClr val="002060"/>
                </a:solidFill>
              </a:rPr>
              <a:t>O</a:t>
            </a:r>
            <a:r>
              <a:rPr lang="hu-HU" sz="1400" b="1" u="sng" dirty="0" smtClean="0">
                <a:solidFill>
                  <a:srgbClr val="002060"/>
                </a:solidFill>
              </a:rPr>
              <a:t>5</a:t>
            </a:r>
            <a:r>
              <a:rPr lang="hu-HU" sz="2000" b="1" u="sng" dirty="0" smtClean="0">
                <a:solidFill>
                  <a:srgbClr val="002060"/>
                </a:solidFill>
              </a:rPr>
              <a:t>)</a:t>
            </a:r>
            <a:r>
              <a:rPr lang="hu-HU" sz="1400" b="1" i="1" u="sng" dirty="0" smtClean="0">
                <a:solidFill>
                  <a:srgbClr val="002060"/>
                </a:solidFill>
              </a:rPr>
              <a:t>n</a:t>
            </a:r>
            <a:r>
              <a:rPr lang="hu-HU" sz="1400" b="1" dirty="0" smtClean="0">
                <a:solidFill>
                  <a:srgbClr val="002060"/>
                </a:solidFill>
              </a:rPr>
              <a:t>  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869160"/>
            <a:ext cx="828784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Irjátok ki a könyvből(149 oldal) vagy más forrásból a cellulóz 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fizikai tulajdonságait</a:t>
            </a:r>
            <a:r>
              <a:rPr lang="hu-HU" sz="2000" b="1" dirty="0" smtClean="0">
                <a:solidFill>
                  <a:srgbClr val="002060"/>
                </a:solidFill>
              </a:rPr>
              <a:t>.</a:t>
            </a:r>
            <a:r>
              <a:rPr lang="hu-HU" sz="3200" b="1" dirty="0" smtClean="0">
                <a:solidFill>
                  <a:srgbClr val="C00000"/>
                </a:solidFill>
              </a:rPr>
              <a:t> 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836712"/>
            <a:ext cx="421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A </a:t>
            </a:r>
            <a:r>
              <a:rPr lang="hu-HU" b="1" u="sng" dirty="0" smtClean="0">
                <a:solidFill>
                  <a:srgbClr val="002060"/>
                </a:solidFill>
              </a:rPr>
              <a:t>cellulóz </a:t>
            </a:r>
            <a:r>
              <a:rPr lang="hu-HU" b="1" u="sng" dirty="0" smtClean="0">
                <a:solidFill>
                  <a:srgbClr val="002060"/>
                </a:solidFill>
              </a:rPr>
              <a:t>kémiai tulajdonságai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808548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1.Hidrolizis melegités vagy erős szervetlen savak hatására</a:t>
            </a:r>
          </a:p>
          <a:p>
            <a:endParaRPr lang="hu-HU" b="1" u="sng" dirty="0" smtClean="0">
              <a:solidFill>
                <a:srgbClr val="002060"/>
              </a:solidFill>
            </a:endParaRPr>
          </a:p>
          <a:p>
            <a:r>
              <a:rPr lang="hu-HU" sz="2800" b="1" u="sng" dirty="0" smtClean="0">
                <a:solidFill>
                  <a:srgbClr val="002060"/>
                </a:solidFill>
                <a:latin typeface="Calibri"/>
              </a:rPr>
              <a:t>(</a:t>
            </a:r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10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1600" b="1" u="sng" dirty="0" smtClean="0">
                <a:solidFill>
                  <a:srgbClr val="002060"/>
                </a:solidFill>
              </a:rPr>
              <a:t>5</a:t>
            </a:r>
            <a:r>
              <a:rPr lang="hu-HU" sz="2400" b="1" u="sng" dirty="0" smtClean="0">
                <a:solidFill>
                  <a:srgbClr val="002060"/>
                </a:solidFill>
              </a:rPr>
              <a:t>)</a:t>
            </a:r>
            <a:r>
              <a:rPr lang="hu-HU" sz="1600" b="1" i="1" u="sng" dirty="0" smtClean="0">
                <a:solidFill>
                  <a:srgbClr val="002060"/>
                </a:solidFill>
              </a:rPr>
              <a:t>n </a:t>
            </a:r>
            <a:r>
              <a:rPr lang="hu-HU" sz="2400" b="1" u="sng" dirty="0" smtClean="0">
                <a:solidFill>
                  <a:srgbClr val="002060"/>
                </a:solidFill>
              </a:rPr>
              <a:t>+</a:t>
            </a:r>
            <a:r>
              <a:rPr lang="hu-HU" sz="1600" b="1" i="1" u="sng" dirty="0" smtClean="0">
                <a:solidFill>
                  <a:srgbClr val="002060"/>
                </a:solidFill>
              </a:rPr>
              <a:t>n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 →</a:t>
            </a:r>
            <a:r>
              <a:rPr lang="hu-HU" sz="2400" b="1" i="1" u="sng" dirty="0" smtClean="0">
                <a:solidFill>
                  <a:srgbClr val="002060"/>
                </a:solidFill>
              </a:rPr>
              <a:t> </a:t>
            </a:r>
            <a:r>
              <a:rPr lang="hu-HU" b="1" i="1" u="sng" dirty="0" smtClean="0">
                <a:solidFill>
                  <a:srgbClr val="002060"/>
                </a:solidFill>
              </a:rPr>
              <a:t>n</a:t>
            </a:r>
            <a:r>
              <a:rPr lang="hu-HU" sz="2800" b="1" u="sng" dirty="0" smtClean="0">
                <a:solidFill>
                  <a:srgbClr val="002060"/>
                </a:solidFill>
              </a:rPr>
              <a:t>C</a:t>
            </a:r>
            <a:r>
              <a:rPr lang="hu-HU" b="1" u="sng" dirty="0" smtClean="0">
                <a:solidFill>
                  <a:srgbClr val="002060"/>
                </a:solidFill>
              </a:rPr>
              <a:t>6</a:t>
            </a:r>
            <a:r>
              <a:rPr lang="hu-HU" sz="2800" b="1" u="sng" dirty="0" smtClean="0">
                <a:solidFill>
                  <a:srgbClr val="002060"/>
                </a:solidFill>
              </a:rPr>
              <a:t>H</a:t>
            </a:r>
            <a:r>
              <a:rPr lang="hu-HU" b="1" u="sng" dirty="0" smtClean="0">
                <a:solidFill>
                  <a:srgbClr val="002060"/>
                </a:solidFill>
              </a:rPr>
              <a:t>12</a:t>
            </a:r>
            <a:r>
              <a:rPr lang="hu-HU" sz="2800" b="1" u="sng" dirty="0" smtClean="0">
                <a:solidFill>
                  <a:srgbClr val="002060"/>
                </a:solidFill>
              </a:rPr>
              <a:t>O</a:t>
            </a:r>
            <a:r>
              <a:rPr lang="hu-HU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 </a:t>
            </a:r>
          </a:p>
          <a:p>
            <a:endParaRPr lang="hu-HU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u-HU" b="1" u="sng" dirty="0" smtClean="0">
                <a:solidFill>
                  <a:srgbClr val="002060"/>
                </a:solidFill>
              </a:rPr>
              <a:t>2.Égés </a:t>
            </a:r>
            <a:r>
              <a:rPr lang="hu-HU" b="1" dirty="0" smtClean="0">
                <a:solidFill>
                  <a:srgbClr val="002060"/>
                </a:solidFill>
              </a:rPr>
              <a:t> Teljes égésekor széndioxid és víz képződik. </a:t>
            </a:r>
          </a:p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002060"/>
                </a:solidFill>
              </a:rPr>
              <a:t>Fejezzétek be az alábbi reakcióegyenletet</a:t>
            </a:r>
          </a:p>
          <a:p>
            <a:endParaRPr lang="hu-HU" sz="1400" b="1" u="sng" dirty="0" smtClean="0">
              <a:solidFill>
                <a:srgbClr val="002060"/>
              </a:solidFill>
            </a:endParaRPr>
          </a:p>
          <a:p>
            <a:endParaRPr lang="hu-HU" sz="1400" b="1" u="sng" dirty="0" smtClean="0">
              <a:solidFill>
                <a:srgbClr val="002060"/>
              </a:solidFill>
            </a:endParaRPr>
          </a:p>
          <a:p>
            <a:r>
              <a:rPr lang="hu-HU" sz="3600" b="1" u="sng" dirty="0" smtClean="0">
                <a:solidFill>
                  <a:srgbClr val="002060"/>
                </a:solidFill>
                <a:latin typeface="Calibri"/>
              </a:rPr>
              <a:t>(</a:t>
            </a:r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sz="2000" b="1" u="sng" dirty="0" smtClean="0">
                <a:solidFill>
                  <a:srgbClr val="002060"/>
                </a:solidFill>
              </a:rPr>
              <a:t>6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sz="2000" b="1" u="sng" dirty="0" smtClean="0">
                <a:solidFill>
                  <a:srgbClr val="002060"/>
                </a:solidFill>
              </a:rPr>
              <a:t>10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2000" b="1" u="sng" dirty="0" smtClean="0">
                <a:solidFill>
                  <a:srgbClr val="002060"/>
                </a:solidFill>
              </a:rPr>
              <a:t>5</a:t>
            </a:r>
            <a:r>
              <a:rPr lang="hu-HU" sz="2400" b="1" u="sng" dirty="0" smtClean="0">
                <a:solidFill>
                  <a:srgbClr val="002060"/>
                </a:solidFill>
              </a:rPr>
              <a:t>)</a:t>
            </a:r>
            <a:r>
              <a:rPr lang="hu-HU" sz="2000" b="1" i="1" u="sng" dirty="0" smtClean="0">
                <a:solidFill>
                  <a:srgbClr val="002060"/>
                </a:solidFill>
              </a:rPr>
              <a:t>n </a:t>
            </a:r>
            <a:r>
              <a:rPr lang="hu-HU" sz="2400" b="1" u="sng" dirty="0" smtClean="0">
                <a:solidFill>
                  <a:srgbClr val="002060"/>
                </a:solidFill>
              </a:rPr>
              <a:t>+</a:t>
            </a:r>
            <a:r>
              <a:rPr lang="hu-HU" sz="2000" b="1" i="1" u="sng" dirty="0" smtClean="0">
                <a:solidFill>
                  <a:srgbClr val="002060"/>
                </a:solidFill>
              </a:rPr>
              <a:t>n</a:t>
            </a:r>
            <a:r>
              <a:rPr lang="hu-HU" sz="2400" b="1" u="sng" dirty="0" smtClean="0">
                <a:solidFill>
                  <a:srgbClr val="002060"/>
                </a:solidFill>
              </a:rPr>
              <a:t>O</a:t>
            </a:r>
            <a:r>
              <a:rPr lang="hu-HU" sz="2000" b="1" u="sng" dirty="0" smtClean="0">
                <a:solidFill>
                  <a:srgbClr val="002060"/>
                </a:solidFill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 →  ... +  ...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5">
      <a:dk1>
        <a:sysClr val="windowText" lastClr="000000"/>
      </a:dk1>
      <a:lt1>
        <a:srgbClr val="C3DFE9"/>
      </a:lt1>
      <a:dk2>
        <a:srgbClr val="E1EFF4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353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2020-03-29T19:43:43Z</dcterms:created>
  <dcterms:modified xsi:type="dcterms:W3CDTF">2020-03-29T21:38:56Z</dcterms:modified>
</cp:coreProperties>
</file>