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J1S-omuNS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8FikhG8z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76672"/>
            <a:ext cx="44743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200" u="sng" dirty="0" smtClean="0">
                <a:solidFill>
                  <a:srgbClr val="002060"/>
                </a:solidFill>
                <a:latin typeface="+mj-lt"/>
              </a:rPr>
              <a:t>Alkoholok</a:t>
            </a:r>
            <a:endParaRPr lang="ru-RU" sz="7200" u="sng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4034" name="Picture 2" descr="Картинки по запросу &quot;etano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634614" cy="30861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64288" y="33265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9.osztály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661248"/>
            <a:ext cx="6418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Az aláhúzott részeket irjuk a füzetbe!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04664"/>
            <a:ext cx="84721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Az alkoholok olyan szénhidrogén származékok, </a:t>
            </a:r>
          </a:p>
          <a:p>
            <a:r>
              <a:rPr lang="hu-HU" sz="2400" b="1" dirty="0" smtClean="0">
                <a:solidFill>
                  <a:srgbClr val="002060"/>
                </a:solidFill>
              </a:rPr>
              <a:t>amelyek molekulái  egy vagy több hidroxilcsoportot</a:t>
            </a:r>
          </a:p>
          <a:p>
            <a:r>
              <a:rPr lang="hu-HU" sz="2400" b="1" dirty="0" smtClean="0">
                <a:solidFill>
                  <a:srgbClr val="C00000"/>
                </a:solidFill>
              </a:rPr>
              <a:t>(-OH) </a:t>
            </a:r>
            <a:r>
              <a:rPr lang="hu-HU" sz="2400" b="1" dirty="0" smtClean="0">
                <a:solidFill>
                  <a:srgbClr val="002060"/>
                </a:solidFill>
              </a:rPr>
              <a:t>tartalmaznak</a:t>
            </a:r>
          </a:p>
          <a:p>
            <a:endParaRPr lang="hu-HU" sz="2400" b="1" dirty="0" smtClean="0">
              <a:solidFill>
                <a:srgbClr val="002060"/>
              </a:solidFill>
            </a:endParaRPr>
          </a:p>
          <a:p>
            <a:r>
              <a:rPr lang="hu-HU" sz="2400" b="1" dirty="0" smtClean="0">
                <a:solidFill>
                  <a:srgbClr val="002060"/>
                </a:solidFill>
              </a:rPr>
              <a:t>Például:</a:t>
            </a:r>
          </a:p>
          <a:p>
            <a:r>
              <a:rPr lang="hu-HU" sz="2400" b="1" u="sng" dirty="0" smtClean="0">
                <a:solidFill>
                  <a:srgbClr val="002060"/>
                </a:solidFill>
              </a:rPr>
              <a:t>CH</a:t>
            </a:r>
            <a:r>
              <a:rPr lang="hu-HU" b="1" u="sng" dirty="0" smtClean="0">
                <a:solidFill>
                  <a:srgbClr val="002060"/>
                </a:solidFill>
              </a:rPr>
              <a:t>3</a:t>
            </a:r>
            <a:r>
              <a:rPr lang="hu-HU" sz="2400" b="1" u="sng" dirty="0" smtClean="0">
                <a:solidFill>
                  <a:srgbClr val="002060"/>
                </a:solidFill>
              </a:rPr>
              <a:t>-</a:t>
            </a:r>
            <a:r>
              <a:rPr lang="hu-HU" sz="2400" b="1" u="sng" dirty="0" smtClean="0">
                <a:solidFill>
                  <a:srgbClr val="C00000"/>
                </a:solidFill>
              </a:rPr>
              <a:t>OH </a:t>
            </a:r>
            <a:r>
              <a:rPr lang="hu-HU" sz="2400" b="1" u="sng" dirty="0" smtClean="0">
                <a:solidFill>
                  <a:srgbClr val="002060"/>
                </a:solidFill>
              </a:rPr>
              <a:t>metanol     </a:t>
            </a:r>
            <a:r>
              <a:rPr lang="hu-HU" sz="2400" b="1" dirty="0" smtClean="0">
                <a:solidFill>
                  <a:srgbClr val="002060"/>
                </a:solidFill>
              </a:rPr>
              <a:t>         </a:t>
            </a:r>
            <a:r>
              <a:rPr lang="hu-HU" sz="2400" b="1" u="sng" dirty="0" smtClean="0">
                <a:solidFill>
                  <a:srgbClr val="002060"/>
                </a:solidFill>
              </a:rPr>
              <a:t>egyértékü alkoholok</a:t>
            </a:r>
          </a:p>
          <a:p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b="1" u="sng" dirty="0" smtClean="0">
                <a:solidFill>
                  <a:srgbClr val="002060"/>
                </a:solidFill>
              </a:rPr>
              <a:t>2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b="1" u="sng" dirty="0" smtClean="0">
                <a:solidFill>
                  <a:srgbClr val="002060"/>
                </a:solidFill>
              </a:rPr>
              <a:t>5</a:t>
            </a:r>
            <a:r>
              <a:rPr lang="hu-HU" sz="2400" b="1" u="sng" dirty="0" smtClean="0">
                <a:solidFill>
                  <a:srgbClr val="002060"/>
                </a:solidFill>
              </a:rPr>
              <a:t>-</a:t>
            </a:r>
            <a:r>
              <a:rPr lang="hu-HU" sz="2400" b="1" u="sng" dirty="0" smtClean="0">
                <a:solidFill>
                  <a:srgbClr val="C00000"/>
                </a:solidFill>
              </a:rPr>
              <a:t>OH</a:t>
            </a:r>
            <a:r>
              <a:rPr lang="hu-HU" sz="2400" b="1" u="sng" dirty="0" smtClean="0">
                <a:solidFill>
                  <a:srgbClr val="002060"/>
                </a:solidFill>
              </a:rPr>
              <a:t> etanol</a:t>
            </a:r>
            <a:r>
              <a:rPr lang="hu-HU" sz="2400" b="1" dirty="0" smtClean="0">
                <a:solidFill>
                  <a:srgbClr val="002060"/>
                </a:solidFill>
              </a:rPr>
              <a:t>                (egy –</a:t>
            </a:r>
            <a:r>
              <a:rPr lang="hu-HU" sz="2400" b="1" dirty="0" smtClean="0">
                <a:solidFill>
                  <a:srgbClr val="C00000"/>
                </a:solidFill>
              </a:rPr>
              <a:t>OH)</a:t>
            </a:r>
            <a:endParaRPr lang="hu-HU" sz="2400" b="1" u="sng" dirty="0" smtClean="0">
              <a:solidFill>
                <a:srgbClr val="C00000"/>
              </a:solidFill>
            </a:endParaRPr>
          </a:p>
          <a:p>
            <a:r>
              <a:rPr lang="hu-HU" sz="2400" b="1" u="sng" dirty="0" smtClean="0">
                <a:solidFill>
                  <a:srgbClr val="002060"/>
                </a:solidFill>
              </a:rPr>
              <a:t>C</a:t>
            </a:r>
            <a:r>
              <a:rPr lang="hu-HU" b="1" u="sng" dirty="0" smtClean="0">
                <a:solidFill>
                  <a:srgbClr val="002060"/>
                </a:solidFill>
              </a:rPr>
              <a:t>3</a:t>
            </a:r>
            <a:r>
              <a:rPr lang="hu-HU" sz="2400" b="1" u="sng" dirty="0" smtClean="0">
                <a:solidFill>
                  <a:srgbClr val="002060"/>
                </a:solidFill>
              </a:rPr>
              <a:t>H</a:t>
            </a:r>
            <a:r>
              <a:rPr lang="hu-HU" b="1" u="sng" dirty="0" smtClean="0">
                <a:solidFill>
                  <a:srgbClr val="002060"/>
                </a:solidFill>
              </a:rPr>
              <a:t>7</a:t>
            </a:r>
            <a:r>
              <a:rPr lang="hu-HU" sz="2400" b="1" u="sng" dirty="0" smtClean="0">
                <a:solidFill>
                  <a:srgbClr val="002060"/>
                </a:solidFill>
              </a:rPr>
              <a:t>-</a:t>
            </a:r>
            <a:r>
              <a:rPr lang="hu-HU" sz="2400" b="1" u="sng" dirty="0" smtClean="0">
                <a:solidFill>
                  <a:srgbClr val="C00000"/>
                </a:solidFill>
              </a:rPr>
              <a:t>OH </a:t>
            </a:r>
            <a:r>
              <a:rPr lang="hu-HU" sz="2400" b="1" u="sng" dirty="0" smtClean="0">
                <a:solidFill>
                  <a:srgbClr val="002060"/>
                </a:solidFill>
              </a:rPr>
              <a:t>propanol</a:t>
            </a:r>
            <a:endParaRPr lang="hu-HU" sz="2400" b="1" u="sng" dirty="0" smtClean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707904" y="1916832"/>
            <a:ext cx="504056" cy="1512168"/>
          </a:xfrm>
          <a:prstGeom prst="rightBrace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5576" y="4005064"/>
            <a:ext cx="5508239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hu-HU" sz="2400" b="1" dirty="0" smtClean="0">
                <a:solidFill>
                  <a:srgbClr val="002060"/>
                </a:solidFill>
              </a:rPr>
              <a:t>CH</a:t>
            </a:r>
            <a:r>
              <a:rPr lang="hu-HU" b="1" dirty="0" smtClean="0">
                <a:solidFill>
                  <a:srgbClr val="002060"/>
                </a:solidFill>
              </a:rPr>
              <a:t>2</a:t>
            </a:r>
            <a:r>
              <a:rPr lang="hu-HU" sz="2400" b="1" dirty="0" smtClean="0">
                <a:solidFill>
                  <a:srgbClr val="002060"/>
                </a:solidFill>
              </a:rPr>
              <a:t>-CH</a:t>
            </a:r>
            <a:r>
              <a:rPr lang="hu-HU" b="1" dirty="0" smtClean="0">
                <a:solidFill>
                  <a:srgbClr val="002060"/>
                </a:solidFill>
              </a:rPr>
              <a:t>2                  </a:t>
            </a:r>
            <a:r>
              <a:rPr lang="hu-HU" sz="2400" b="1" dirty="0" smtClean="0">
                <a:solidFill>
                  <a:srgbClr val="002060"/>
                </a:solidFill>
              </a:rPr>
              <a:t>CH</a:t>
            </a:r>
            <a:r>
              <a:rPr lang="hu-HU" b="1" dirty="0" smtClean="0">
                <a:solidFill>
                  <a:srgbClr val="002060"/>
                </a:solidFill>
              </a:rPr>
              <a:t>2</a:t>
            </a:r>
            <a:r>
              <a:rPr lang="hu-HU" sz="2400" b="1" dirty="0" smtClean="0">
                <a:solidFill>
                  <a:srgbClr val="002060"/>
                </a:solidFill>
              </a:rPr>
              <a:t>-CH-CH</a:t>
            </a:r>
            <a:r>
              <a:rPr lang="hu-HU" b="1" dirty="0" smtClean="0">
                <a:solidFill>
                  <a:srgbClr val="002060"/>
                </a:solidFill>
              </a:rPr>
              <a:t>2</a:t>
            </a:r>
          </a:p>
          <a:p>
            <a:pPr>
              <a:lnSpc>
                <a:spcPts val="2000"/>
              </a:lnSpc>
            </a:pPr>
            <a:r>
              <a:rPr lang="hu-HU" sz="2400" b="1" dirty="0" smtClean="0">
                <a:solidFill>
                  <a:srgbClr val="002060"/>
                </a:solidFill>
              </a:rPr>
              <a:t>  </a:t>
            </a:r>
            <a:r>
              <a:rPr lang="hu-HU" sz="2400" b="1" dirty="0" smtClean="0">
                <a:solidFill>
                  <a:srgbClr val="002060"/>
                </a:solidFill>
                <a:latin typeface="Calibri"/>
              </a:rPr>
              <a:t>|       |                         |        |       |</a:t>
            </a:r>
            <a:endParaRPr lang="hu-HU" sz="2400" b="1" i="1" dirty="0" smtClean="0">
              <a:solidFill>
                <a:srgbClr val="002060"/>
              </a:solidFill>
              <a:latin typeface="Calibri"/>
            </a:endParaRPr>
          </a:p>
          <a:p>
            <a:pPr>
              <a:lnSpc>
                <a:spcPts val="2000"/>
              </a:lnSpc>
            </a:pPr>
            <a:r>
              <a:rPr lang="hu-HU" sz="2400" b="1" u="sng" dirty="0" smtClean="0">
                <a:solidFill>
                  <a:srgbClr val="C00000"/>
                </a:solidFill>
                <a:latin typeface="+mj-lt"/>
              </a:rPr>
              <a:t>OH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hu-HU" sz="2400" b="1" u="sng" dirty="0" smtClean="0">
                <a:solidFill>
                  <a:srgbClr val="C00000"/>
                </a:solidFill>
                <a:latin typeface="+mj-lt"/>
              </a:rPr>
              <a:t>OH          </a:t>
            </a:r>
            <a:r>
              <a:rPr lang="hu-HU" sz="2400" b="1" dirty="0" smtClean="0">
                <a:solidFill>
                  <a:srgbClr val="C00000"/>
                </a:solidFill>
                <a:latin typeface="+mj-lt"/>
              </a:rPr>
              <a:t>   </a:t>
            </a:r>
            <a:r>
              <a:rPr lang="hu-HU" sz="2400" b="1" u="sng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hu-HU" sz="2400" b="1" u="sng" dirty="0" smtClean="0">
                <a:solidFill>
                  <a:srgbClr val="C00000"/>
                </a:solidFill>
              </a:rPr>
              <a:t>OH</a:t>
            </a:r>
            <a:r>
              <a:rPr lang="hu-HU" sz="2400" b="1" u="sng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hu-HU" sz="2400" b="1" u="sng" dirty="0" smtClean="0">
                <a:solidFill>
                  <a:srgbClr val="C00000"/>
                </a:solidFill>
              </a:rPr>
              <a:t>OH  OH</a:t>
            </a:r>
            <a:endParaRPr lang="hu-HU" sz="2400" b="1" u="sng" dirty="0" smtClean="0">
              <a:solidFill>
                <a:srgbClr val="C00000"/>
              </a:solidFill>
              <a:latin typeface="+mj-lt"/>
            </a:endParaRPr>
          </a:p>
          <a:p>
            <a:pPr>
              <a:lnSpc>
                <a:spcPts val="2000"/>
              </a:lnSpc>
            </a:pPr>
            <a:r>
              <a:rPr lang="hu-HU" sz="2400" b="1" u="sng" dirty="0" smtClean="0">
                <a:solidFill>
                  <a:srgbClr val="002060"/>
                </a:solidFill>
                <a:latin typeface="+mj-lt"/>
              </a:rPr>
              <a:t>etilénglikol  </a:t>
            </a:r>
            <a:r>
              <a:rPr lang="hu-HU" sz="2400" b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hu-HU" sz="2400" b="1" u="sng" dirty="0" smtClean="0">
                <a:solidFill>
                  <a:srgbClr val="002060"/>
                </a:solidFill>
                <a:latin typeface="+mj-lt"/>
              </a:rPr>
              <a:t>glicerol(glicerin)</a:t>
            </a: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3059832" y="2708920"/>
            <a:ext cx="792088" cy="5544616"/>
          </a:xfrm>
          <a:prstGeom prst="rightBrace">
            <a:avLst>
              <a:gd name="adj1" fmla="val 0"/>
              <a:gd name="adj2" fmla="val 52791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8" y="6021288"/>
            <a:ext cx="7247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u="sng" dirty="0" smtClean="0">
                <a:solidFill>
                  <a:srgbClr val="002060"/>
                </a:solidFill>
              </a:rPr>
              <a:t>többértékű  alkoholok </a:t>
            </a:r>
            <a:r>
              <a:rPr lang="hu-HU" sz="2400" b="1" dirty="0" smtClean="0">
                <a:solidFill>
                  <a:srgbClr val="002060"/>
                </a:solidFill>
              </a:rPr>
              <a:t>(kettő vagy több </a:t>
            </a:r>
            <a:r>
              <a:rPr lang="hu-HU" sz="2400" b="1" dirty="0" smtClean="0">
                <a:solidFill>
                  <a:srgbClr val="C00000"/>
                </a:solidFill>
              </a:rPr>
              <a:t>–OH</a:t>
            </a:r>
            <a:r>
              <a:rPr lang="hu-HU" sz="2400" b="1" dirty="0" smtClean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889431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hu-HU" sz="2000" b="1" dirty="0" smtClean="0">
                <a:solidFill>
                  <a:srgbClr val="002060"/>
                </a:solidFill>
              </a:rPr>
              <a:t>Az alkoholok fizikai tulajdonságai</a:t>
            </a:r>
          </a:p>
          <a:p>
            <a:r>
              <a:rPr lang="hu-HU" sz="2000" b="1" dirty="0" smtClean="0">
                <a:solidFill>
                  <a:srgbClr val="002060"/>
                </a:solidFill>
              </a:rPr>
              <a:t>Az </a:t>
            </a:r>
            <a:r>
              <a:rPr lang="hu-HU" sz="2000" b="1" i="1" dirty="0" smtClean="0">
                <a:solidFill>
                  <a:srgbClr val="002060"/>
                </a:solidFill>
              </a:rPr>
              <a:t>etanol</a:t>
            </a:r>
            <a:r>
              <a:rPr lang="hu-HU" sz="2000" b="1" dirty="0" smtClean="0">
                <a:solidFill>
                  <a:srgbClr val="002060"/>
                </a:solidFill>
              </a:rPr>
              <a:t> fizikai tulajdonságai: tankönyv </a:t>
            </a:r>
            <a:r>
              <a:rPr lang="hu-HU" sz="2000" b="1" i="1" dirty="0" smtClean="0">
                <a:solidFill>
                  <a:srgbClr val="002060"/>
                </a:solidFill>
              </a:rPr>
              <a:t>149 </a:t>
            </a:r>
            <a:r>
              <a:rPr lang="hu-HU" sz="2000" b="1" dirty="0" smtClean="0">
                <a:solidFill>
                  <a:srgbClr val="002060"/>
                </a:solidFill>
              </a:rPr>
              <a:t>oldal</a:t>
            </a:r>
          </a:p>
          <a:p>
            <a:r>
              <a:rPr lang="hu-HU" sz="2000" b="1" dirty="0" smtClean="0">
                <a:solidFill>
                  <a:srgbClr val="002060"/>
                </a:solidFill>
              </a:rPr>
              <a:t> A </a:t>
            </a:r>
            <a:r>
              <a:rPr lang="hu-HU" sz="2000" b="1" i="1" dirty="0" smtClean="0">
                <a:solidFill>
                  <a:srgbClr val="002060"/>
                </a:solidFill>
              </a:rPr>
              <a:t>glicerol </a:t>
            </a:r>
            <a:r>
              <a:rPr lang="hu-HU" sz="2000" b="1" dirty="0" smtClean="0">
                <a:solidFill>
                  <a:srgbClr val="002060"/>
                </a:solidFill>
              </a:rPr>
              <a:t>fizikai tulajdonságai :tankönyv </a:t>
            </a:r>
            <a:r>
              <a:rPr lang="hu-HU" sz="2000" b="1" i="1" dirty="0" smtClean="0">
                <a:solidFill>
                  <a:srgbClr val="002060"/>
                </a:solidFill>
              </a:rPr>
              <a:t>153</a:t>
            </a:r>
            <a:r>
              <a:rPr lang="hu-HU" sz="2000" b="1" dirty="0" smtClean="0">
                <a:solidFill>
                  <a:srgbClr val="002060"/>
                </a:solidFill>
              </a:rPr>
              <a:t> oldal</a:t>
            </a:r>
          </a:p>
          <a:p>
            <a:r>
              <a:rPr lang="hu-HU" sz="2000" b="1" dirty="0" smtClean="0">
                <a:solidFill>
                  <a:srgbClr val="002060"/>
                </a:solidFill>
              </a:rPr>
              <a:t>Nézd meg a következő hivatkozást: </a:t>
            </a:r>
            <a:r>
              <a:rPr lang="hu-HU" sz="2000" dirty="0" smtClean="0">
                <a:solidFill>
                  <a:srgbClr val="002060"/>
                </a:solidFill>
                <a:hlinkClick r:id="rId2"/>
              </a:rPr>
              <a:t>https://www.youtube.com/watch?v=8J1S-omuNSA</a:t>
            </a:r>
            <a:endParaRPr lang="hu-HU" sz="2000" b="1" dirty="0" smtClean="0">
              <a:solidFill>
                <a:srgbClr val="002060"/>
              </a:solidFill>
            </a:endParaRPr>
          </a:p>
          <a:p>
            <a:r>
              <a:rPr lang="hu-HU" sz="2000" b="1" i="1" dirty="0" smtClean="0">
                <a:solidFill>
                  <a:srgbClr val="C00000"/>
                </a:solidFill>
              </a:rPr>
              <a:t>Válaszd ki ! </a:t>
            </a:r>
            <a:r>
              <a:rPr lang="hu-HU" sz="2000" b="1" dirty="0" smtClean="0">
                <a:solidFill>
                  <a:srgbClr val="002060"/>
                </a:solidFill>
              </a:rPr>
              <a:t>a jellemző tulajdonságokat és írd be a füzetbe összehasonlitó táblázatként: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429000"/>
            <a:ext cx="6912768" cy="415498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hu-HU" sz="2400" b="1" u="sng" dirty="0" smtClean="0">
                <a:solidFill>
                  <a:srgbClr val="002060"/>
                </a:solidFill>
              </a:rPr>
              <a:t>Etanol </a:t>
            </a:r>
            <a:r>
              <a:rPr lang="hu-HU" sz="2400" b="1" dirty="0" smtClean="0">
                <a:solidFill>
                  <a:srgbClr val="00206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Szagtalan folyadék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Jellegzetes szagu folyadék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Színtelen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Jól oldódik vízben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Könnyebb a víznél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Szilárd anyag   </a:t>
            </a:r>
          </a:p>
          <a:p>
            <a:pPr>
              <a:buFont typeface="Arial" pitchFamily="34" charset="0"/>
              <a:buChar char="•"/>
            </a:pPr>
            <a:endParaRPr lang="hu-HU" sz="2000" b="1" u="sng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sz="2000" b="1" u="sng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sz="2000" b="1" u="sng" dirty="0" smtClean="0">
              <a:solidFill>
                <a:srgbClr val="002060"/>
              </a:solidFill>
            </a:endParaRPr>
          </a:p>
          <a:p>
            <a:endParaRPr lang="hu-HU" sz="2000" b="1" u="sng" dirty="0" smtClean="0">
              <a:solidFill>
                <a:srgbClr val="002060"/>
              </a:solidFill>
            </a:endParaRPr>
          </a:p>
          <a:p>
            <a:endParaRPr lang="hu-HU" sz="2000" b="1" u="sng" dirty="0" smtClean="0">
              <a:solidFill>
                <a:srgbClr val="002060"/>
              </a:solidFill>
            </a:endParaRPr>
          </a:p>
          <a:p>
            <a:r>
              <a:rPr lang="hu-HU" sz="2400" b="1" u="sng" dirty="0" smtClean="0">
                <a:solidFill>
                  <a:srgbClr val="002060"/>
                </a:solidFill>
              </a:rPr>
              <a:t>Glicerol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Színtelen, sűrű folyadék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Édeskés ízü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Szilárd anyag 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 Jól oldódik vízben 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Kissé nehezebb a víznél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Könnyebb a víznél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</a:rPr>
              <a:t>Jellegzetes szagu folyadék</a:t>
            </a:r>
          </a:p>
          <a:p>
            <a:pPr>
              <a:buFont typeface="Arial" pitchFamily="34" charset="0"/>
              <a:buChar char="•"/>
            </a:pPr>
            <a:endParaRPr lang="hu-HU" sz="20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sz="2000" b="1" dirty="0" smtClean="0">
              <a:solidFill>
                <a:srgbClr val="002060"/>
              </a:solidFill>
            </a:endParaRPr>
          </a:p>
          <a:p>
            <a:r>
              <a:rPr lang="hu-HU" sz="2000" b="1" dirty="0" smtClean="0">
                <a:solidFill>
                  <a:srgbClr val="002060"/>
                </a:solidFill>
              </a:rPr>
              <a:t>  </a:t>
            </a:r>
            <a:r>
              <a:rPr lang="hu-HU" sz="1600" dirty="0" smtClean="0">
                <a:solidFill>
                  <a:srgbClr val="002060"/>
                </a:solidFill>
              </a:rPr>
              <a:t>                                    </a:t>
            </a:r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635896" y="3212976"/>
            <a:ext cx="216024" cy="28803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8640"/>
            <a:ext cx="46602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2060"/>
                </a:solidFill>
              </a:rPr>
              <a:t>A alkoholok kémiai tulajdonságai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8563563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</a:rPr>
              <a:t>1.Az alkoholok teljes égése során CO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000" b="1" u="sng" dirty="0" smtClean="0">
                <a:solidFill>
                  <a:srgbClr val="002060"/>
                </a:solidFill>
              </a:rPr>
              <a:t> és </a:t>
            </a:r>
            <a:r>
              <a:rPr lang="hu-HU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b="1" u="sng" dirty="0" smtClean="0">
                <a:solidFill>
                  <a:srgbClr val="002060"/>
                </a:solidFill>
              </a:rPr>
              <a:t>O</a:t>
            </a:r>
            <a:r>
              <a:rPr lang="hu-HU" sz="2000" b="1" u="sng" dirty="0" smtClean="0">
                <a:solidFill>
                  <a:srgbClr val="002060"/>
                </a:solidFill>
              </a:rPr>
              <a:t> képződik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</a:rPr>
              <a:t>Fejezzétek be az etanol és glicerol tejes égésének egyenleteit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</a:rPr>
              <a:t>(Ne felejtsétek el kiegyenliteni a reakciókat)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0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5</a:t>
            </a:r>
            <a:r>
              <a:rPr lang="hu-HU" sz="2000" b="1" u="sng" dirty="0" smtClean="0">
                <a:solidFill>
                  <a:srgbClr val="002060"/>
                </a:solidFill>
              </a:rPr>
              <a:t>OH +  O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000" b="1" u="sng" dirty="0" smtClean="0">
                <a:solidFill>
                  <a:srgbClr val="002060"/>
                </a:solidFill>
              </a:rPr>
              <a:t> </a:t>
            </a:r>
            <a:r>
              <a:rPr lang="hu-HU" sz="2000" b="1" u="sng" dirty="0" smtClean="0">
                <a:solidFill>
                  <a:srgbClr val="002060"/>
                </a:solidFill>
                <a:latin typeface="Calibri"/>
              </a:rPr>
              <a:t>→ 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8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O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 + O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hu-HU" sz="2000" b="1" u="sng" dirty="0" smtClean="0">
                <a:solidFill>
                  <a:srgbClr val="002060"/>
                </a:solidFill>
                <a:latin typeface="Calibri"/>
              </a:rPr>
              <a:t>→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2.Az etanol dehidratációja (körülmények: </a:t>
            </a:r>
            <a:r>
              <a:rPr lang="hu-HU" sz="2000" b="1" u="sng" dirty="0" smtClean="0">
                <a:solidFill>
                  <a:srgbClr val="002060"/>
                </a:solidFill>
                <a:latin typeface="Calibri"/>
              </a:rPr>
              <a:t>t⁰,tömény sav)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</a:rPr>
              <a:t>2</a:t>
            </a:r>
            <a:r>
              <a:rPr lang="hu-HU" sz="2000" b="1" u="sng" dirty="0" smtClean="0">
                <a:solidFill>
                  <a:srgbClr val="002060"/>
                </a:solidFill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</a:rPr>
              <a:t>5</a:t>
            </a:r>
            <a:r>
              <a:rPr lang="hu-HU" sz="2000" b="1" u="sng" dirty="0" smtClean="0">
                <a:solidFill>
                  <a:srgbClr val="002060"/>
                </a:solidFill>
              </a:rPr>
              <a:t>OH </a:t>
            </a:r>
            <a:r>
              <a:rPr lang="hu-HU" sz="2000" b="1" u="sng" dirty="0" smtClean="0">
                <a:solidFill>
                  <a:srgbClr val="002060"/>
                </a:solidFill>
                <a:latin typeface="Calibri"/>
              </a:rPr>
              <a:t>→ 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C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H</a:t>
            </a:r>
            <a:r>
              <a:rPr lang="hu-HU" sz="1600" b="1" u="sng" dirty="0" smtClean="0">
                <a:solidFill>
                  <a:srgbClr val="002060"/>
                </a:solidFill>
                <a:latin typeface="+mj-lt"/>
              </a:rPr>
              <a:t>4</a:t>
            </a: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+ ...</a:t>
            </a:r>
          </a:p>
          <a:p>
            <a:pPr>
              <a:lnSpc>
                <a:spcPct val="150000"/>
              </a:lnSpc>
            </a:pPr>
            <a:r>
              <a:rPr lang="hu-HU" sz="2000" b="1" i="1" dirty="0" smtClean="0">
                <a:solidFill>
                  <a:srgbClr val="002060"/>
                </a:solidFill>
                <a:latin typeface="+mj-lt"/>
              </a:rPr>
              <a:t>Egészitsétek ki a reakciót! 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3.A glicerol kimutatási reakciója –reakció frissen előállitott 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réz(II)-hidroxiddal, amely egy kék szinü csapadék és glicerol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hatására feloldódik. Ez a reakció csak többértékü alkoholokra </a:t>
            </a: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+mj-lt"/>
              </a:rPr>
              <a:t>jellemző </a:t>
            </a:r>
            <a:r>
              <a:rPr lang="hu-HU" sz="2000" b="1" dirty="0" smtClean="0">
                <a:solidFill>
                  <a:srgbClr val="002060"/>
                </a:solidFill>
                <a:latin typeface="+mj-lt"/>
              </a:rPr>
              <a:t>  .</a:t>
            </a:r>
            <a:r>
              <a:rPr lang="hu-HU" sz="2000" b="1" dirty="0" smtClean="0">
                <a:solidFill>
                  <a:srgbClr val="002060"/>
                </a:solidFill>
                <a:latin typeface="+mj-lt"/>
              </a:rPr>
              <a:t>Nézd </a:t>
            </a:r>
            <a:r>
              <a:rPr lang="hu-HU" sz="2000" b="1" dirty="0" smtClean="0">
                <a:solidFill>
                  <a:srgbClr val="002060"/>
                </a:solidFill>
                <a:latin typeface="+mj-lt"/>
              </a:rPr>
              <a:t>meg a videót</a:t>
            </a:r>
            <a:endParaRPr lang="hu-HU" sz="2000" b="1" u="sng" dirty="0" smtClean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  <a:latin typeface="+mj-lt"/>
              </a:rPr>
              <a:t>:</a:t>
            </a:r>
            <a:r>
              <a:rPr lang="hu-HU" sz="2000" dirty="0" smtClean="0">
                <a:hlinkClick r:id="rId2"/>
              </a:rPr>
              <a:t> https://www.youtube.com/watch?v=hr8FikhG8zI</a:t>
            </a:r>
            <a:endParaRPr lang="hu-HU" sz="2000" dirty="0" smtClean="0"/>
          </a:p>
          <a:p>
            <a:pPr>
              <a:lnSpc>
                <a:spcPct val="150000"/>
              </a:lnSpc>
            </a:pPr>
            <a:endParaRPr lang="hu-HU" sz="2000" b="1" dirty="0" smtClean="0">
              <a:solidFill>
                <a:srgbClr val="002060"/>
              </a:solidFill>
              <a:latin typeface="Calibri"/>
            </a:endParaRPr>
          </a:p>
          <a:p>
            <a:pPr>
              <a:lnSpc>
                <a:spcPct val="150000"/>
              </a:lnSpc>
            </a:pPr>
            <a:endParaRPr lang="hu-HU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  <a:latin typeface="Calibri"/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2987824" y="3645024"/>
            <a:ext cx="576064" cy="28803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5">
      <a:dk1>
        <a:sysClr val="windowText" lastClr="000000"/>
      </a:dk1>
      <a:lt1>
        <a:srgbClr val="C3DFE9"/>
      </a:lt1>
      <a:dk2>
        <a:srgbClr val="E1EFF4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4145</TotalTime>
  <Words>247</Words>
  <Application>Microsoft Office PowerPoint</Application>
  <PresentationFormat>Экран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99</cp:revision>
  <dcterms:created xsi:type="dcterms:W3CDTF">2020-03-22T19:54:16Z</dcterms:created>
  <dcterms:modified xsi:type="dcterms:W3CDTF">2020-03-27T13:02:51Z</dcterms:modified>
</cp:coreProperties>
</file>