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0860" y="1628800"/>
            <a:ext cx="30684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u-HU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víz</a:t>
            </a:r>
            <a:endParaRPr lang="ru-RU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1746" name="Picture 2" descr="Kémiai víz | En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0113"/>
            <a:ext cx="3816424" cy="255353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Az élelmiszerek összetétele | Sulinet Tudásbázis"/>
          <p:cNvPicPr>
            <a:picLocks noChangeAspect="1" noChangeArrowheads="1"/>
          </p:cNvPicPr>
          <p:nvPr/>
        </p:nvPicPr>
        <p:blipFill>
          <a:blip r:embed="rId2" cstate="print"/>
          <a:srcRect l="8029" t="11009" r="7979"/>
          <a:stretch>
            <a:fillRect/>
          </a:stretch>
        </p:blipFill>
        <p:spPr bwMode="auto">
          <a:xfrm>
            <a:off x="467544" y="2348880"/>
            <a:ext cx="3384376" cy="29104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1124744"/>
            <a:ext cx="38314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u="sng" dirty="0" smtClean="0">
                <a:solidFill>
                  <a:srgbClr val="002060"/>
                </a:solidFill>
              </a:rPr>
              <a:t>A vízmolekula felépitése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48680"/>
            <a:ext cx="469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>
                <a:solidFill>
                  <a:srgbClr val="002060"/>
                </a:solidFill>
              </a:rPr>
              <a:t>Ami alá van húzva, be kell irni a füzetbe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196752"/>
            <a:ext cx="3331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u="sng" dirty="0" smtClean="0">
                <a:solidFill>
                  <a:srgbClr val="002060"/>
                </a:solidFill>
              </a:rPr>
              <a:t>A víz képlete-H</a:t>
            </a:r>
            <a:r>
              <a:rPr lang="hu-HU" b="1" u="sng" dirty="0" smtClean="0">
                <a:solidFill>
                  <a:srgbClr val="002060"/>
                </a:solidFill>
              </a:rPr>
              <a:t>2</a:t>
            </a:r>
            <a:r>
              <a:rPr lang="hu-HU" sz="2800" b="1" u="sng" dirty="0" smtClean="0">
                <a:solidFill>
                  <a:srgbClr val="002060"/>
                </a:solidFill>
              </a:rPr>
              <a:t>O</a:t>
            </a:r>
            <a:endParaRPr lang="ru-RU" sz="2800" b="1" u="sng" dirty="0">
              <a:solidFill>
                <a:srgbClr val="002060"/>
              </a:solidFill>
            </a:endParaRPr>
          </a:p>
        </p:txBody>
      </p:sp>
      <p:pic>
        <p:nvPicPr>
          <p:cNvPr id="7" name="Picture 2" descr="A kémiai reakció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276872"/>
            <a:ext cx="2381250" cy="23812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71800" y="5301208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b="1" dirty="0" smtClean="0">
                <a:solidFill>
                  <a:srgbClr val="C00000"/>
                </a:solidFill>
              </a:rPr>
              <a:t>?</a:t>
            </a:r>
            <a:r>
              <a:rPr lang="hu-HU" b="1" dirty="0" smtClean="0">
                <a:solidFill>
                  <a:srgbClr val="002060"/>
                </a:solidFill>
              </a:rPr>
              <a:t>Gondolkodjatok </a:t>
            </a:r>
            <a:r>
              <a:rPr lang="hu-HU" b="1" dirty="0" smtClean="0">
                <a:solidFill>
                  <a:srgbClr val="002060"/>
                </a:solidFill>
              </a:rPr>
              <a:t>el a víz jelentőségén. Mi a víz szerepe az ember életében</a:t>
            </a:r>
            <a:r>
              <a:rPr lang="hu-HU" b="1" dirty="0" smtClean="0">
                <a:solidFill>
                  <a:srgbClr val="002060"/>
                </a:solidFill>
              </a:rPr>
              <a:t>? 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7544" y="5301208"/>
            <a:ext cx="309634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ÉMIA 8. évfolyam Téma: A VÍZ. - ppt letölt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657"/>
            <a:ext cx="8676456" cy="6174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72" y="836712"/>
            <a:ext cx="9025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Nevezzétek meg és irjátok le a víz három hallmazállapotát: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6086" name="Picture 6" descr="Jeges nyugtatás a szemekre - EstheticHungary - Szépészeti Bl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93096"/>
            <a:ext cx="4014737" cy="194463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99992" y="61653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rgbClr val="002060"/>
                </a:solidFill>
              </a:rPr>
              <a:t>3. ...</a:t>
            </a:r>
            <a:endParaRPr lang="ru-RU" u="sng" dirty="0">
              <a:solidFill>
                <a:srgbClr val="002060"/>
              </a:solidFill>
            </a:endParaRPr>
          </a:p>
        </p:txBody>
      </p:sp>
      <p:pic>
        <p:nvPicPr>
          <p:cNvPr id="46088" name="Picture 8" descr="3. | Halmazállapotok és halmazállapot-változás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2886350" cy="20882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99592" y="378904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 smtClean="0">
                <a:solidFill>
                  <a:srgbClr val="002060"/>
                </a:solidFill>
              </a:rPr>
              <a:t>1. ...</a:t>
            </a:r>
            <a:endParaRPr lang="ru-RU" u="sng" dirty="0">
              <a:solidFill>
                <a:srgbClr val="002060"/>
              </a:solidFill>
            </a:endParaRPr>
          </a:p>
        </p:txBody>
      </p:sp>
      <p:pic>
        <p:nvPicPr>
          <p:cNvPr id="46090" name="Picture 10" descr="Válaszd a vizet a cukros üdítőitalok helyet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68760"/>
            <a:ext cx="3816424" cy="244489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868144" y="386104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2. ...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Készítette: Hokné Zahorecz Dóra 2006.december ppt letölt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6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92696"/>
            <a:ext cx="4791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u="sng" dirty="0" smtClean="0">
                <a:solidFill>
                  <a:srgbClr val="002060"/>
                </a:solidFill>
              </a:rPr>
              <a:t>A víz bomlási reakciója</a:t>
            </a:r>
            <a:endParaRPr lang="ru-RU" sz="32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916832"/>
            <a:ext cx="6787436" cy="364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Nagy hőmérséklet </a:t>
            </a:r>
            <a:r>
              <a:rPr lang="hu-HU" b="1" u="sng" dirty="0" smtClean="0">
                <a:solidFill>
                  <a:srgbClr val="002060"/>
                </a:solidFill>
              </a:rPr>
              <a:t>(</a:t>
            </a:r>
            <a:r>
              <a:rPr lang="hu-HU" b="1" u="sng" dirty="0" smtClean="0">
                <a:solidFill>
                  <a:srgbClr val="002060"/>
                </a:solidFill>
                <a:latin typeface="Calibri"/>
              </a:rPr>
              <a:t>&gt;2500⁰C), </a:t>
            </a:r>
            <a:r>
              <a:rPr lang="hu-HU" b="1" u="sng" dirty="0" smtClean="0">
                <a:solidFill>
                  <a:srgbClr val="002060"/>
                </a:solidFill>
                <a:latin typeface="+mj-lt"/>
              </a:rPr>
              <a:t>vagy egyenáram </a:t>
            </a:r>
            <a:r>
              <a:rPr lang="hu-HU" b="1" u="sng" dirty="0" smtClean="0">
                <a:solidFill>
                  <a:srgbClr val="002060"/>
                </a:solidFill>
              </a:rPr>
              <a:t>hatására</a:t>
            </a:r>
            <a:endParaRPr lang="hu-HU" b="1" u="sng" dirty="0" smtClean="0">
              <a:solidFill>
                <a:srgbClr val="002060"/>
              </a:solidFill>
              <a:latin typeface="Calibri"/>
            </a:endParaRP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a víz </a:t>
            </a:r>
            <a:r>
              <a:rPr lang="hu-HU" b="1" u="sng" dirty="0" smtClean="0">
                <a:solidFill>
                  <a:srgbClr val="002060"/>
                </a:solidFill>
              </a:rPr>
              <a:t>termikus </a:t>
            </a:r>
            <a:r>
              <a:rPr lang="hu-HU" b="1" u="sng" dirty="0" smtClean="0">
                <a:solidFill>
                  <a:srgbClr val="002060"/>
                </a:solidFill>
              </a:rPr>
              <a:t>bomlása </a:t>
            </a:r>
            <a:r>
              <a:rPr lang="hu-HU" b="1" u="sng" dirty="0" smtClean="0">
                <a:solidFill>
                  <a:srgbClr val="002060"/>
                </a:solidFill>
              </a:rPr>
              <a:t>következik be, azaz hidrogénre és </a:t>
            </a:r>
            <a:endParaRPr lang="hu-HU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oxigénre bomlik– </a:t>
            </a:r>
            <a:r>
              <a:rPr lang="hu-HU" b="1" u="sng" dirty="0" smtClean="0">
                <a:solidFill>
                  <a:srgbClr val="002060"/>
                </a:solidFill>
              </a:rPr>
              <a:t>ezek elegye az igen </a:t>
            </a:r>
            <a:endParaRPr lang="hu-HU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robbanékony</a:t>
            </a:r>
            <a:r>
              <a:rPr lang="hu-HU" b="1" u="sng" dirty="0" smtClean="0">
                <a:solidFill>
                  <a:srgbClr val="002060"/>
                </a:solidFill>
              </a:rPr>
              <a:t> </a:t>
            </a:r>
            <a:r>
              <a:rPr lang="hu-HU" b="1" i="1" u="sng" dirty="0" smtClean="0">
                <a:solidFill>
                  <a:srgbClr val="002060"/>
                </a:solidFill>
              </a:rPr>
              <a:t>durranógáz</a:t>
            </a:r>
            <a:r>
              <a:rPr lang="hu-HU" b="1" u="sng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hu-HU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hu-HU" sz="2400" b="1" u="sng" dirty="0" smtClean="0">
                <a:solidFill>
                  <a:srgbClr val="002060"/>
                </a:solidFill>
              </a:rPr>
              <a:t>...H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400" b="1" u="sng" dirty="0" smtClean="0">
                <a:solidFill>
                  <a:srgbClr val="002060"/>
                </a:solidFill>
              </a:rPr>
              <a:t>O 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→ ...</a:t>
            </a:r>
            <a:r>
              <a:rPr lang="hu-HU" sz="2400" b="1" u="sng" dirty="0" smtClean="0">
                <a:solidFill>
                  <a:srgbClr val="002060"/>
                </a:solidFill>
                <a:latin typeface="+mj-lt"/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hu-HU" sz="2400" b="1" u="sng" dirty="0" smtClean="0">
                <a:solidFill>
                  <a:srgbClr val="002060"/>
                </a:solidFill>
                <a:latin typeface="+mj-lt"/>
              </a:rPr>
              <a:t> +O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hu-HU" sz="1600" i="1" dirty="0" smtClean="0">
                <a:solidFill>
                  <a:srgbClr val="002060"/>
                </a:solidFill>
                <a:latin typeface="+mj-lt"/>
              </a:rPr>
              <a:t>A pontok helyére rakd ki az együtthatókat</a:t>
            </a:r>
          </a:p>
          <a:p>
            <a:pPr>
              <a:lnSpc>
                <a:spcPct val="150000"/>
              </a:lnSpc>
            </a:pPr>
            <a:endParaRPr lang="ru-RU" sz="24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052736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dirty="0" smtClean="0">
                <a:solidFill>
                  <a:srgbClr val="C00000"/>
                </a:solidFill>
                <a:latin typeface="Arial Black" pitchFamily="34" charset="0"/>
              </a:rPr>
              <a:t>Feladat!</a:t>
            </a:r>
            <a:endParaRPr lang="ru-RU" sz="6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70" y="2348880"/>
            <a:ext cx="8866530" cy="977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2060"/>
                </a:solidFill>
              </a:rPr>
              <a:t>1.Keressetek és irjatok le legalább három mondást, szállóigét a vízről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2060"/>
                </a:solidFill>
              </a:rPr>
              <a:t>2.Irjatok rövid (kb. 50-60 szó) beszámolót a vízszennyezésről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07" y="4149080"/>
            <a:ext cx="8900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Ha készen vagytok a feladatokkal, fényképezzétek le a füzetet és küldjétek át</a:t>
            </a:r>
          </a:p>
          <a:p>
            <a:r>
              <a:rPr lang="hu-HU" dirty="0" smtClean="0"/>
              <a:t> Messenger üzenetben vagy közvetlenül a classroom-ba csatolt fájlként.</a:t>
            </a:r>
          </a:p>
          <a:p>
            <a:r>
              <a:rPr lang="hu-HU" dirty="0" smtClean="0"/>
              <a:t>Köszönöm.</a:t>
            </a:r>
          </a:p>
          <a:p>
            <a:r>
              <a:rPr lang="hu-H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134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2020-03-29T21:57:36Z</dcterms:created>
  <dcterms:modified xsi:type="dcterms:W3CDTF">2020-03-29T23:01:47Z</dcterms:modified>
</cp:coreProperties>
</file>